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comments/comment1.xml" ContentType="application/vnd.openxmlformats-officedocument.presentationml.comment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comments/comment2.xml" ContentType="application/vnd.openxmlformats-officedocument.presentationml.comment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71" r:id="rId3"/>
    <p:sldId id="270" r:id="rId4"/>
    <p:sldId id="259" r:id="rId5"/>
    <p:sldId id="260" r:id="rId6"/>
    <p:sldId id="261" r:id="rId7"/>
    <p:sldId id="262" r:id="rId8"/>
    <p:sldId id="263" r:id="rId9"/>
    <p:sldId id="264" r:id="rId10"/>
    <p:sldId id="265" r:id="rId11"/>
    <p:sldId id="266" r:id="rId12"/>
    <p:sldId id="267" r:id="rId13"/>
    <p:sldId id="268" r:id="rId14"/>
    <p:sldId id="269" r:id="rId15"/>
    <p:sldId id="282" r:id="rId16"/>
    <p:sldId id="272" r:id="rId17"/>
    <p:sldId id="273" r:id="rId18"/>
    <p:sldId id="274" r:id="rId19"/>
    <p:sldId id="275" r:id="rId20"/>
    <p:sldId id="276" r:id="rId21"/>
    <p:sldId id="258" r:id="rId22"/>
    <p:sldId id="279" r:id="rId23"/>
    <p:sldId id="280" r:id="rId24"/>
    <p:sldId id="281" r:id="rId25"/>
    <p:sldId id="278"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Fowl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4"/>
    <p:restoredTop sz="94645"/>
  </p:normalViewPr>
  <p:slideViewPr>
    <p:cSldViewPr snapToGrid="0" snapToObjects="1">
      <p:cViewPr>
        <p:scale>
          <a:sx n="119" d="100"/>
          <a:sy n="119"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8-07T16:04:07.025" idx="1">
    <p:pos x="6000" y="0"/>
    <p:text>may want to place each use case on a separate slide to increase font / legibility from the back of the room</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8-07T16:08:09.607" idx="2">
    <p:pos x="6000" y="0"/>
    <p:text>some cool future use cases here: https://www.youtube.com/watch?v=jN6uvk2TdV8&amp;feature=youtu.be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9F622-9EA7-4539-9BC2-3C38AB5086AF}" type="datetimeFigureOut">
              <a:rPr lang="en-US" smtClean="0"/>
              <a:t>8/14/2019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71329-807F-442D-B9EB-C32AB1DC18E6}" type="slidenum">
              <a:rPr lang="en-US" smtClean="0"/>
              <a:t>‹#›</a:t>
            </a:fld>
            <a:endParaRPr lang="en-US"/>
          </a:p>
        </p:txBody>
      </p:sp>
    </p:spTree>
    <p:extLst>
      <p:ext uri="{BB962C8B-B14F-4D97-AF65-F5344CB8AC3E}">
        <p14:creationId xmlns:p14="http://schemas.microsoft.com/office/powerpoint/2010/main" val="94278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899ee56e0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899ee56e0_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 introduction?</a:t>
            </a:r>
            <a:endParaRPr/>
          </a:p>
          <a:p>
            <a:pPr marL="0" lvl="0" indent="0" algn="l" rtl="0">
              <a:spcBef>
                <a:spcPts val="0"/>
              </a:spcBef>
              <a:spcAft>
                <a:spcPts val="0"/>
              </a:spcAft>
              <a:buNone/>
            </a:pPr>
            <a:r>
              <a:rPr lang="en"/>
              <a:t>Research background in VR.</a:t>
            </a:r>
            <a:endParaRPr/>
          </a:p>
        </p:txBody>
      </p:sp>
    </p:spTree>
    <p:extLst>
      <p:ext uri="{BB962C8B-B14F-4D97-AF65-F5344CB8AC3E}">
        <p14:creationId xmlns:p14="http://schemas.microsoft.com/office/powerpoint/2010/main" val="419040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f4cb5596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f4cb5596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a:solidFill>
                  <a:srgbClr val="29282E"/>
                </a:solidFill>
                <a:latin typeface="Lato"/>
                <a:ea typeface="Lato"/>
                <a:cs typeface="Lato"/>
                <a:sym typeface="Lato"/>
              </a:rPr>
              <a:t>The Marxent AR SDK is providing proven ROI to our partners, integrated into their eCommerce mobile applications.</a:t>
            </a:r>
            <a:endParaRPr sz="1000"/>
          </a:p>
          <a:p>
            <a:pPr marL="0" lvl="0" indent="0" algn="l" rtl="0">
              <a:spcBef>
                <a:spcPts val="1200"/>
              </a:spcBef>
              <a:spcAft>
                <a:spcPts val="0"/>
              </a:spcAft>
              <a:buNone/>
            </a:pPr>
            <a:endParaRPr/>
          </a:p>
          <a:p>
            <a:pPr marL="0" lvl="0" indent="0" algn="l" rtl="0">
              <a:spcBef>
                <a:spcPts val="0"/>
              </a:spcBef>
              <a:spcAft>
                <a:spcPts val="0"/>
              </a:spcAft>
              <a:buNone/>
            </a:pPr>
            <a:r>
              <a:rPr lang="en"/>
              <a:t>Source: Marxent clients 2019</a:t>
            </a:r>
            <a:endParaRPr/>
          </a:p>
          <a:p>
            <a:pPr marL="0" lvl="0" indent="0" algn="l" rtl="0">
              <a:spcBef>
                <a:spcPts val="0"/>
              </a:spcBef>
              <a:spcAft>
                <a:spcPts val="0"/>
              </a:spcAft>
              <a:buNone/>
            </a:pPr>
            <a:r>
              <a:rPr lang="en"/>
              <a:t>Conversion = eCommerce Checkout</a:t>
            </a:r>
            <a:endParaRPr/>
          </a:p>
          <a:p>
            <a:pPr marL="0" lvl="0" indent="0" algn="l" rtl="0">
              <a:spcBef>
                <a:spcPts val="0"/>
              </a:spcBef>
              <a:spcAft>
                <a:spcPts val="0"/>
              </a:spcAft>
              <a:buNone/>
            </a:pPr>
            <a:r>
              <a:rPr lang="en"/>
              <a:t>Average Order Value = increase in cart transaction vs non-AR cart transaction</a:t>
            </a:r>
            <a:endParaRPr/>
          </a:p>
          <a:p>
            <a:pPr marL="0" lvl="0" indent="0" algn="l" rtl="0">
              <a:spcBef>
                <a:spcPts val="0"/>
              </a:spcBef>
              <a:spcAft>
                <a:spcPts val="0"/>
              </a:spcAft>
              <a:buNone/>
            </a:pPr>
            <a:r>
              <a:rPr lang="en"/>
              <a:t>Usage = when AR is an option over 50% of people use AR </a:t>
            </a:r>
            <a:endParaRPr/>
          </a:p>
        </p:txBody>
      </p:sp>
    </p:spTree>
    <p:extLst>
      <p:ext uri="{BB962C8B-B14F-4D97-AF65-F5344CB8AC3E}">
        <p14:creationId xmlns:p14="http://schemas.microsoft.com/office/powerpoint/2010/main" val="474637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dfed74e8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dfed74e8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0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 and VR are different</a:t>
            </a:r>
            <a:r>
              <a:rPr lang="en-US" baseline="0" dirty="0" smtClean="0"/>
              <a:t> – </a:t>
            </a:r>
            <a:r>
              <a:rPr lang="en-US" baseline="0" dirty="0" err="1" smtClean="0"/>
              <a:t>diferent</a:t>
            </a:r>
            <a:r>
              <a:rPr lang="en-US" baseline="0" dirty="0" smtClean="0"/>
              <a:t> goals; not necessarily a continuum of use, but has been visualized this way – Milgram’s Mixed Reality Spectrum</a:t>
            </a:r>
          </a:p>
          <a:p>
            <a:r>
              <a:rPr lang="en-US" baseline="0" dirty="0" smtClean="0"/>
              <a:t>Do share some aspects – 3D objects within space; more immersive = ‘more like VR’</a:t>
            </a:r>
            <a:endParaRPr lang="en-US" dirty="0"/>
          </a:p>
        </p:txBody>
      </p:sp>
      <p:sp>
        <p:nvSpPr>
          <p:cNvPr id="4" name="Slide Number Placeholder 3"/>
          <p:cNvSpPr>
            <a:spLocks noGrp="1"/>
          </p:cNvSpPr>
          <p:nvPr>
            <p:ph type="sldNum" sz="quarter" idx="10"/>
          </p:nvPr>
        </p:nvSpPr>
        <p:spPr/>
        <p:txBody>
          <a:bodyPr/>
          <a:lstStyle/>
          <a:p>
            <a:fld id="{DBE5562D-837A-4669-B5F3-D727B601BA2B}" type="slidenum">
              <a:rPr lang="en-US" smtClean="0"/>
              <a:t>16</a:t>
            </a:fld>
            <a:endParaRPr lang="en-US"/>
          </a:p>
        </p:txBody>
      </p:sp>
    </p:spTree>
    <p:extLst>
      <p:ext uri="{BB962C8B-B14F-4D97-AF65-F5344CB8AC3E}">
        <p14:creationId xmlns:p14="http://schemas.microsoft.com/office/powerpoint/2010/main" val="221790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edbc0b1a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edbc0b1a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33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d55dc1d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d55dc1d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50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dfed74e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dfed74e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our culture and building a startup in Dayton Ohio</a:t>
            </a:r>
            <a:endParaRPr/>
          </a:p>
          <a:p>
            <a:pPr marL="0" lvl="0" indent="0" algn="l" rtl="0">
              <a:spcBef>
                <a:spcPts val="0"/>
              </a:spcBef>
              <a:spcAft>
                <a:spcPts val="0"/>
              </a:spcAft>
              <a:buNone/>
            </a:pPr>
            <a:r>
              <a:rPr lang="en"/>
              <a:t>Mention Detroit Ventures (Dan Gilbert)</a:t>
            </a:r>
            <a:endParaRPr/>
          </a:p>
          <a:p>
            <a:pPr marL="0" lvl="0" indent="0" algn="l" rtl="0">
              <a:spcBef>
                <a:spcPts val="0"/>
              </a:spcBef>
              <a:spcAft>
                <a:spcPts val="0"/>
              </a:spcAft>
              <a:buNone/>
            </a:pPr>
            <a:r>
              <a:rPr lang="en"/>
              <a:t>Mention our expansion into Europe with John Lewis Partners and ECI</a:t>
            </a:r>
            <a:endParaRPr/>
          </a:p>
        </p:txBody>
      </p:sp>
    </p:spTree>
    <p:extLst>
      <p:ext uri="{BB962C8B-B14F-4D97-AF65-F5344CB8AC3E}">
        <p14:creationId xmlns:p14="http://schemas.microsoft.com/office/powerpoint/2010/main" val="258843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dfed74e8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dfed74e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Simple Section Header Construction Notes: always lower case for titles, when using a subheader, use bold for emphasis</a:t>
            </a:r>
            <a:endParaRPr/>
          </a:p>
        </p:txBody>
      </p:sp>
    </p:spTree>
    <p:extLst>
      <p:ext uri="{BB962C8B-B14F-4D97-AF65-F5344CB8AC3E}">
        <p14:creationId xmlns:p14="http://schemas.microsoft.com/office/powerpoint/2010/main" val="405908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d55dc1df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d55dc1df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Hygiene for makeup or clothes and shoes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9260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dfed74e8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dfed74e8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https://www.marxentlabs.com/ar-in-retail-top-augmented-reality-retail-apps-guide/</a:t>
            </a:r>
            <a:endParaRPr/>
          </a:p>
        </p:txBody>
      </p:sp>
    </p:spTree>
    <p:extLst>
      <p:ext uri="{BB962C8B-B14F-4D97-AF65-F5344CB8AC3E}">
        <p14:creationId xmlns:p14="http://schemas.microsoft.com/office/powerpoint/2010/main" val="99888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dfed74e8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dfed74e8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Features:</a:t>
            </a:r>
            <a:endParaRPr/>
          </a:p>
          <a:p>
            <a:pPr marL="0" lvl="0" indent="0" algn="l" rtl="0">
              <a:spcBef>
                <a:spcPts val="0"/>
              </a:spcBef>
              <a:spcAft>
                <a:spcPts val="0"/>
              </a:spcAft>
              <a:buNone/>
            </a:pPr>
            <a:r>
              <a:rPr lang="en"/>
              <a:t>Powered by the 3D Cloud CMS</a:t>
            </a:r>
            <a:endParaRPr/>
          </a:p>
          <a:p>
            <a:pPr marL="0" lvl="0" indent="0" algn="l" rtl="0">
              <a:spcBef>
                <a:spcPts val="0"/>
              </a:spcBef>
              <a:spcAft>
                <a:spcPts val="0"/>
              </a:spcAft>
              <a:buNone/>
            </a:pPr>
            <a:r>
              <a:rPr lang="en"/>
              <a:t>MXT tracking gives up to 7 second improvement in initialization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3545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dfed74e8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dfed74e8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TODO Need to clean this slide up visually</a:t>
            </a:r>
            <a:endParaRPr/>
          </a:p>
          <a:p>
            <a:pPr marL="0" lvl="0" indent="0" algn="l" rtl="0">
              <a:spcBef>
                <a:spcPts val="0"/>
              </a:spcBef>
              <a:spcAft>
                <a:spcPts val="0"/>
              </a:spcAft>
              <a:buNone/>
            </a:pPr>
            <a:endParaRPr/>
          </a:p>
          <a:p>
            <a:pPr marL="0" lvl="0" indent="0" algn="l" rtl="0">
              <a:spcBef>
                <a:spcPts val="0"/>
              </a:spcBef>
              <a:spcAft>
                <a:spcPts val="0"/>
              </a:spcAft>
              <a:buNone/>
            </a:pPr>
            <a:r>
              <a:rPr lang="en"/>
              <a:t>Talk about:</a:t>
            </a:r>
            <a:endParaRPr/>
          </a:p>
          <a:p>
            <a:pPr marL="0" lvl="0" indent="0" algn="l" rtl="0">
              <a:spcBef>
                <a:spcPts val="0"/>
              </a:spcBef>
              <a:spcAft>
                <a:spcPts val="0"/>
              </a:spcAft>
              <a:buNone/>
            </a:pPr>
            <a:r>
              <a:rPr lang="en"/>
              <a:t>Our enterprise platform to power the content needed in AR applications</a:t>
            </a:r>
            <a:endParaRPr/>
          </a:p>
          <a:p>
            <a:pPr marL="0" lvl="0" indent="0" algn="l" rtl="0">
              <a:spcBef>
                <a:spcPts val="0"/>
              </a:spcBef>
              <a:spcAft>
                <a:spcPts val="0"/>
              </a:spcAft>
              <a:buNone/>
            </a:pPr>
            <a:r>
              <a:rPr lang="en"/>
              <a:t>We provide omni channel solutions that allow for a 3D model and it’s associated meta data to be used in AR, Web, Mobile, and VR</a:t>
            </a:r>
            <a:endParaRPr/>
          </a:p>
          <a:p>
            <a:pPr marL="0" lvl="0" indent="0" algn="l" rtl="0">
              <a:spcBef>
                <a:spcPts val="0"/>
              </a:spcBef>
              <a:spcAft>
                <a:spcPts val="0"/>
              </a:spcAft>
              <a:buNone/>
            </a:pPr>
            <a:r>
              <a:rPr lang="en"/>
              <a:t>We also support complex configurable products that can have swapping parts, swapping finishes, and business rules</a:t>
            </a:r>
            <a:endParaRPr/>
          </a:p>
        </p:txBody>
      </p:sp>
    </p:spTree>
    <p:extLst>
      <p:ext uri="{BB962C8B-B14F-4D97-AF65-F5344CB8AC3E}">
        <p14:creationId xmlns:p14="http://schemas.microsoft.com/office/powerpoint/2010/main" val="981497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644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Stats">
  <p:cSld name="Title &amp; Stats">
    <p:spTree>
      <p:nvGrpSpPr>
        <p:cNvPr id="1" name="Shape 110"/>
        <p:cNvGrpSpPr/>
        <p:nvPr/>
      </p:nvGrpSpPr>
      <p:grpSpPr>
        <a:xfrm>
          <a:off x="0" y="0"/>
          <a:ext cx="0" cy="0"/>
          <a:chOff x="0" y="0"/>
          <a:chExt cx="0" cy="0"/>
        </a:xfrm>
      </p:grpSpPr>
      <p:pic>
        <p:nvPicPr>
          <p:cNvPr id="111" name="Google Shape;111;p15"/>
          <p:cNvPicPr preferRelativeResize="0"/>
          <p:nvPr/>
        </p:nvPicPr>
        <p:blipFill>
          <a:blip r:embed="rId2">
            <a:alphaModFix/>
          </a:blip>
          <a:stretch>
            <a:fillRect/>
          </a:stretch>
        </p:blipFill>
        <p:spPr>
          <a:xfrm>
            <a:off x="1143000" y="5765667"/>
            <a:ext cx="1397875" cy="211000"/>
          </a:xfrm>
          <a:prstGeom prst="rect">
            <a:avLst/>
          </a:prstGeom>
          <a:noFill/>
          <a:ln>
            <a:noFill/>
          </a:ln>
        </p:spPr>
      </p:pic>
      <p:sp>
        <p:nvSpPr>
          <p:cNvPr id="112" name="Google Shape;112;p15"/>
          <p:cNvSpPr txBox="1">
            <a:spLocks noGrp="1"/>
          </p:cNvSpPr>
          <p:nvPr>
            <p:ph type="title"/>
          </p:nvPr>
        </p:nvSpPr>
        <p:spPr>
          <a:xfrm>
            <a:off x="1143000" y="1956333"/>
            <a:ext cx="9906000" cy="3665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2900"/>
              <a:buFont typeface="Lato"/>
              <a:buNone/>
              <a:defRPr sz="2417">
                <a:solidFill>
                  <a:srgbClr val="29282E"/>
                </a:solidFill>
                <a:latin typeface="Lato"/>
                <a:ea typeface="Lato"/>
                <a:cs typeface="Lato"/>
                <a:sym typeface="Lato"/>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13" name="Google Shape;113;p15"/>
          <p:cNvSpPr txBox="1">
            <a:spLocks noGrp="1"/>
          </p:cNvSpPr>
          <p:nvPr>
            <p:ph type="title" idx="2"/>
          </p:nvPr>
        </p:nvSpPr>
        <p:spPr>
          <a:xfrm>
            <a:off x="1143000" y="2538708"/>
            <a:ext cx="3238500" cy="3665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6100"/>
              <a:buFont typeface="Lato Black"/>
              <a:buNone/>
              <a:defRPr sz="5083">
                <a:solidFill>
                  <a:srgbClr val="29282E"/>
                </a:solidFill>
                <a:latin typeface="Lato Black"/>
                <a:ea typeface="Lato Black"/>
                <a:cs typeface="Lato Black"/>
                <a:sym typeface="Lato Black"/>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14" name="Google Shape;114;p15"/>
          <p:cNvSpPr txBox="1">
            <a:spLocks noGrp="1"/>
          </p:cNvSpPr>
          <p:nvPr>
            <p:ph type="title" idx="3"/>
          </p:nvPr>
        </p:nvSpPr>
        <p:spPr>
          <a:xfrm>
            <a:off x="1143000" y="3282396"/>
            <a:ext cx="3238500" cy="16295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2900"/>
              <a:buFont typeface="Lato"/>
              <a:buNone/>
              <a:defRPr sz="2417">
                <a:solidFill>
                  <a:srgbClr val="29282E"/>
                </a:solidFill>
                <a:latin typeface="Lato"/>
                <a:ea typeface="Lato"/>
                <a:cs typeface="Lato"/>
                <a:sym typeface="Lato"/>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15" name="Google Shape;115;p15"/>
          <p:cNvSpPr txBox="1">
            <a:spLocks noGrp="1"/>
          </p:cNvSpPr>
          <p:nvPr>
            <p:ph type="title" idx="4"/>
          </p:nvPr>
        </p:nvSpPr>
        <p:spPr>
          <a:xfrm>
            <a:off x="4476750" y="2538708"/>
            <a:ext cx="3238500" cy="3665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6100"/>
              <a:buFont typeface="Lato Black"/>
              <a:buNone/>
              <a:defRPr sz="5083">
                <a:solidFill>
                  <a:srgbClr val="29282E"/>
                </a:solidFill>
                <a:latin typeface="Lato Black"/>
                <a:ea typeface="Lato Black"/>
                <a:cs typeface="Lato Black"/>
                <a:sym typeface="Lato Black"/>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16" name="Google Shape;116;p15"/>
          <p:cNvSpPr txBox="1">
            <a:spLocks noGrp="1"/>
          </p:cNvSpPr>
          <p:nvPr>
            <p:ph type="title" idx="5"/>
          </p:nvPr>
        </p:nvSpPr>
        <p:spPr>
          <a:xfrm>
            <a:off x="4476750" y="3282396"/>
            <a:ext cx="3238500" cy="16295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2900"/>
              <a:buFont typeface="Lato"/>
              <a:buNone/>
              <a:defRPr sz="2417">
                <a:solidFill>
                  <a:srgbClr val="29282E"/>
                </a:solidFill>
                <a:latin typeface="Lato"/>
                <a:ea typeface="Lato"/>
                <a:cs typeface="Lato"/>
                <a:sym typeface="Lato"/>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17" name="Google Shape;117;p15"/>
          <p:cNvSpPr txBox="1">
            <a:spLocks noGrp="1"/>
          </p:cNvSpPr>
          <p:nvPr>
            <p:ph type="title" idx="6"/>
          </p:nvPr>
        </p:nvSpPr>
        <p:spPr>
          <a:xfrm>
            <a:off x="7810500" y="2538708"/>
            <a:ext cx="3238500" cy="3665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6100"/>
              <a:buFont typeface="Lato Black"/>
              <a:buNone/>
              <a:defRPr sz="5083">
                <a:solidFill>
                  <a:srgbClr val="29282E"/>
                </a:solidFill>
                <a:latin typeface="Lato Black"/>
                <a:ea typeface="Lato Black"/>
                <a:cs typeface="Lato Black"/>
                <a:sym typeface="Lato Black"/>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118" name="Google Shape;118;p15"/>
          <p:cNvSpPr txBox="1">
            <a:spLocks noGrp="1"/>
          </p:cNvSpPr>
          <p:nvPr>
            <p:ph type="title" idx="7"/>
          </p:nvPr>
        </p:nvSpPr>
        <p:spPr>
          <a:xfrm>
            <a:off x="7810500" y="3282396"/>
            <a:ext cx="3238500" cy="16295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2900"/>
              <a:buFont typeface="Lato"/>
              <a:buNone/>
              <a:defRPr sz="2417">
                <a:solidFill>
                  <a:srgbClr val="29282E"/>
                </a:solidFill>
                <a:latin typeface="Lato"/>
                <a:ea typeface="Lato"/>
                <a:cs typeface="Lato"/>
                <a:sym typeface="Lato"/>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Tree>
    <p:extLst>
      <p:ext uri="{BB962C8B-B14F-4D97-AF65-F5344CB8AC3E}">
        <p14:creationId xmlns:p14="http://schemas.microsoft.com/office/powerpoint/2010/main" val="43327699"/>
      </p:ext>
    </p:extLst>
  </p:cSld>
  <p:clrMapOvr>
    <a:masterClrMapping/>
  </p:clrMapOvr>
  <p:extLst mod="1">
    <p:ext uri="{DCECCB84-F9BA-43D5-87BE-67443E8EF086}">
      <p15:sldGuideLst xmlns:p15="http://schemas.microsoft.com/office/powerpoint/2012/main">
        <p15:guide id="1" pos="864">
          <p15:clr>
            <a:srgbClr val="FA7B17"/>
          </p15:clr>
        </p15:guide>
        <p15:guide id="2" orient="horz" pos="864">
          <p15:clr>
            <a:srgbClr val="FA7B17"/>
          </p15:clr>
        </p15:guide>
        <p15:guide id="3" pos="8352">
          <p15:clr>
            <a:srgbClr val="FA7B17"/>
          </p15:clr>
        </p15:guide>
        <p15:guide id="4" orient="horz" pos="4320">
          <p15:clr>
            <a:srgbClr val="FA7B17"/>
          </p15:clr>
        </p15:guide>
        <p15:guide id="5" pos="3312">
          <p15:clr>
            <a:srgbClr val="FA7B17"/>
          </p15:clr>
        </p15:guide>
        <p15:guide id="6" pos="3384">
          <p15:clr>
            <a:srgbClr val="FA7B17"/>
          </p15:clr>
        </p15:guide>
        <p15:guide id="7" pos="5904">
          <p15:clr>
            <a:srgbClr val="FA7B17"/>
          </p15:clr>
        </p15:guide>
        <p15:guide id="8" pos="583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2EE705-F297-4347-8B31-2AF6F802CD03}" type="datetimeFigureOut">
              <a:rPr lang="en-US" smtClean="0"/>
              <a:t>8/14/2019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27748-695D-4C6E-BB40-895F6C92A9DC}" type="slidenum">
              <a:rPr lang="en-US" smtClean="0"/>
              <a:t>‹#›</a:t>
            </a:fld>
            <a:endParaRPr lang="en-US"/>
          </a:p>
        </p:txBody>
      </p:sp>
    </p:spTree>
    <p:extLst>
      <p:ext uri="{BB962C8B-B14F-4D97-AF65-F5344CB8AC3E}">
        <p14:creationId xmlns:p14="http://schemas.microsoft.com/office/powerpoint/2010/main" val="72786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0356-B631-4D41-AE3F-318BCC11116D}"/>
              </a:ext>
            </a:extLst>
          </p:cNvPr>
          <p:cNvSpPr>
            <a:spLocks noGrp="1"/>
          </p:cNvSpPr>
          <p:nvPr>
            <p:ph type="title"/>
          </p:nvPr>
        </p:nvSpPr>
        <p:spPr>
          <a:xfrm>
            <a:off x="831850" y="457713"/>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D73CDC13-916A-2D4B-8413-8BABB319E41C}"/>
              </a:ext>
            </a:extLst>
          </p:cNvPr>
          <p:cNvSpPr>
            <a:spLocks noGrp="1"/>
          </p:cNvSpPr>
          <p:nvPr>
            <p:ph type="body" idx="1"/>
          </p:nvPr>
        </p:nvSpPr>
        <p:spPr>
          <a:xfrm>
            <a:off x="831850" y="33374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450463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0356-B631-4D41-AE3F-318BCC11116D}"/>
              </a:ext>
            </a:extLst>
          </p:cNvPr>
          <p:cNvSpPr>
            <a:spLocks noGrp="1"/>
          </p:cNvSpPr>
          <p:nvPr>
            <p:ph type="title"/>
          </p:nvPr>
        </p:nvSpPr>
        <p:spPr>
          <a:xfrm>
            <a:off x="831850" y="457713"/>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D73CDC13-916A-2D4B-8413-8BABB319E41C}"/>
              </a:ext>
            </a:extLst>
          </p:cNvPr>
          <p:cNvSpPr>
            <a:spLocks noGrp="1"/>
          </p:cNvSpPr>
          <p:nvPr>
            <p:ph type="body" idx="1"/>
          </p:nvPr>
        </p:nvSpPr>
        <p:spPr>
          <a:xfrm>
            <a:off x="831850" y="33374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59710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85CB-5FBA-6247-BC86-A0DC545AFB4C}"/>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8988BA44-4B61-2649-8453-040B84B9CDA0}"/>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963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85CB-5FBA-6247-BC86-A0DC545AFB4C}"/>
              </a:ext>
            </a:extLst>
          </p:cNvPr>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8988BA44-4B61-2649-8453-040B84B9CDA0}"/>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328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85CB-5FBA-6247-BC86-A0DC545AFB4C}"/>
              </a:ext>
            </a:extLst>
          </p:cNvPr>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8988BA44-4B61-2649-8453-040B84B9CDA0}"/>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832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imple Body" type="tx">
  <p:cSld name="Simple Body">
    <p:spTree>
      <p:nvGrpSpPr>
        <p:cNvPr id="1" name="Shape 27"/>
        <p:cNvGrpSpPr/>
        <p:nvPr/>
      </p:nvGrpSpPr>
      <p:grpSpPr>
        <a:xfrm>
          <a:off x="0" y="0"/>
          <a:ext cx="0" cy="0"/>
          <a:chOff x="0" y="0"/>
          <a:chExt cx="0" cy="0"/>
        </a:xfrm>
      </p:grpSpPr>
      <p:sp>
        <p:nvSpPr>
          <p:cNvPr id="28" name="Google Shape;28;p5"/>
          <p:cNvSpPr txBox="1">
            <a:spLocks noGrp="1"/>
          </p:cNvSpPr>
          <p:nvPr>
            <p:ph type="sldNum" idx="12"/>
          </p:nvPr>
        </p:nvSpPr>
        <p:spPr>
          <a:xfrm>
            <a:off x="11296611" y="6217623"/>
            <a:ext cx="731500" cy="524750"/>
          </a:xfrm>
          <a:prstGeom prst="rect">
            <a:avLst/>
          </a:prstGeom>
        </p:spPr>
        <p:txBody>
          <a:bodyPr spcFirstLastPara="1" wrap="square" lIns="146275" tIns="146275" rIns="146275" bIns="146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29" name="Google Shape;29;p5"/>
          <p:cNvPicPr preferRelativeResize="0"/>
          <p:nvPr/>
        </p:nvPicPr>
        <p:blipFill>
          <a:blip r:embed="rId2">
            <a:alphaModFix/>
          </a:blip>
          <a:stretch>
            <a:fillRect/>
          </a:stretch>
        </p:blipFill>
        <p:spPr>
          <a:xfrm>
            <a:off x="1143000" y="5765667"/>
            <a:ext cx="1397875" cy="211000"/>
          </a:xfrm>
          <a:prstGeom prst="rect">
            <a:avLst/>
          </a:prstGeom>
          <a:noFill/>
          <a:ln>
            <a:noFill/>
          </a:ln>
        </p:spPr>
      </p:pic>
      <p:sp>
        <p:nvSpPr>
          <p:cNvPr id="30" name="Google Shape;30;p5"/>
          <p:cNvSpPr txBox="1">
            <a:spLocks noGrp="1"/>
          </p:cNvSpPr>
          <p:nvPr>
            <p:ph type="title"/>
          </p:nvPr>
        </p:nvSpPr>
        <p:spPr>
          <a:xfrm>
            <a:off x="1143000" y="3048583"/>
            <a:ext cx="9906000" cy="32925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2800"/>
              <a:buFont typeface="Lato"/>
              <a:buNone/>
              <a:defRPr sz="2333">
                <a:solidFill>
                  <a:srgbClr val="29282E"/>
                </a:solidFill>
                <a:latin typeface="Lato"/>
                <a:ea typeface="Lato"/>
                <a:cs typeface="Lato"/>
                <a:sym typeface="Lato"/>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Tree>
    <p:extLst>
      <p:ext uri="{BB962C8B-B14F-4D97-AF65-F5344CB8AC3E}">
        <p14:creationId xmlns:p14="http://schemas.microsoft.com/office/powerpoint/2010/main" val="176775338"/>
      </p:ext>
    </p:extLst>
  </p:cSld>
  <p:clrMapOvr>
    <a:masterClrMapping/>
  </p:clrMapOvr>
  <p:extLst mod="1">
    <p:ext uri="{DCECCB84-F9BA-43D5-87BE-67443E8EF086}">
      <p15:sldGuideLst xmlns:p15="http://schemas.microsoft.com/office/powerpoint/2012/main">
        <p15:guide id="1" pos="864">
          <p15:clr>
            <a:srgbClr val="FA7B17"/>
          </p15:clr>
        </p15:guide>
        <p15:guide id="2" orient="horz" pos="864">
          <p15:clr>
            <a:srgbClr val="FA7B17"/>
          </p15:clr>
        </p15:guide>
        <p15:guide id="3" pos="8352">
          <p15:clr>
            <a:srgbClr val="FA7B17"/>
          </p15:clr>
        </p15:guide>
        <p15:guide id="4" orient="horz" pos="432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mple Section Header">
  <p:cSld name="Simple Section Header">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500" cy="524750"/>
          </a:xfrm>
          <a:prstGeom prst="rect">
            <a:avLst/>
          </a:prstGeom>
        </p:spPr>
        <p:txBody>
          <a:bodyPr spcFirstLastPara="1" wrap="square" lIns="146275" tIns="146275" rIns="146275" bIns="146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23" name="Google Shape;23;p4"/>
          <p:cNvSpPr/>
          <p:nvPr/>
        </p:nvSpPr>
        <p:spPr>
          <a:xfrm>
            <a:off x="0" y="0"/>
            <a:ext cx="12192000" cy="6858000"/>
          </a:xfrm>
          <a:prstGeom prst="rect">
            <a:avLst/>
          </a:prstGeom>
          <a:solidFill>
            <a:srgbClr val="29282E"/>
          </a:solidFill>
          <a:ln w="9525" cap="flat" cmpd="sng">
            <a:solidFill>
              <a:srgbClr val="29282E"/>
            </a:solidFill>
            <a:prstDash val="solid"/>
            <a:round/>
            <a:headEnd type="none" w="sm" len="sm"/>
            <a:tailEnd type="none" w="sm" len="sm"/>
          </a:ln>
        </p:spPr>
        <p:txBody>
          <a:bodyPr spcFirstLastPara="1" wrap="square" lIns="121896" tIns="121896" rIns="121896" bIns="121896" anchor="ctr" anchorCtr="0">
            <a:noAutofit/>
          </a:bodyPr>
          <a:lstStyle/>
          <a:p>
            <a:pPr marL="0" lvl="0" indent="0" algn="l" rtl="0">
              <a:spcBef>
                <a:spcPts val="0"/>
              </a:spcBef>
              <a:spcAft>
                <a:spcPts val="0"/>
              </a:spcAft>
              <a:buNone/>
            </a:pPr>
            <a:endParaRPr sz="1500"/>
          </a:p>
        </p:txBody>
      </p:sp>
      <p:pic>
        <p:nvPicPr>
          <p:cNvPr id="24" name="Google Shape;24;p4"/>
          <p:cNvPicPr preferRelativeResize="0"/>
          <p:nvPr/>
        </p:nvPicPr>
        <p:blipFill>
          <a:blip r:embed="rId2">
            <a:alphaModFix/>
          </a:blip>
          <a:stretch>
            <a:fillRect/>
          </a:stretch>
        </p:blipFill>
        <p:spPr>
          <a:xfrm>
            <a:off x="1143000" y="5765667"/>
            <a:ext cx="1369375" cy="211000"/>
          </a:xfrm>
          <a:prstGeom prst="rect">
            <a:avLst/>
          </a:prstGeom>
          <a:noFill/>
          <a:ln>
            <a:noFill/>
          </a:ln>
        </p:spPr>
      </p:pic>
      <p:sp>
        <p:nvSpPr>
          <p:cNvPr id="25" name="Google Shape;25;p4"/>
          <p:cNvSpPr txBox="1">
            <a:spLocks noGrp="1"/>
          </p:cNvSpPr>
          <p:nvPr>
            <p:ph type="title"/>
          </p:nvPr>
        </p:nvSpPr>
        <p:spPr>
          <a:xfrm>
            <a:off x="1143000" y="2743125"/>
            <a:ext cx="9906000" cy="52475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4000"/>
              <a:buFont typeface="Lato Black"/>
              <a:buNone/>
              <a:defRPr sz="3333">
                <a:solidFill>
                  <a:schemeClr val="lt1"/>
                </a:solidFill>
                <a:latin typeface="Lato Black"/>
                <a:ea typeface="Lato Black"/>
                <a:cs typeface="Lato Black"/>
                <a:sym typeface="Lato Black"/>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26" name="Google Shape;26;p4"/>
          <p:cNvSpPr txBox="1">
            <a:spLocks noGrp="1"/>
          </p:cNvSpPr>
          <p:nvPr>
            <p:ph type="title" idx="2"/>
          </p:nvPr>
        </p:nvSpPr>
        <p:spPr>
          <a:xfrm>
            <a:off x="1143000" y="3267875"/>
            <a:ext cx="9906000" cy="377500"/>
          </a:xfrm>
          <a:prstGeom prst="rect">
            <a:avLst/>
          </a:prstGeom>
        </p:spPr>
        <p:txBody>
          <a:bodyPr spcFirstLastPara="1" wrap="square" lIns="0" tIns="0" rIns="0" bIns="0" anchor="t" anchorCtr="0">
            <a:noAutofit/>
          </a:bodyPr>
          <a:lstStyle>
            <a:lvl1pPr lvl="0" rtl="0">
              <a:spcBef>
                <a:spcPts val="0"/>
              </a:spcBef>
              <a:spcAft>
                <a:spcPts val="0"/>
              </a:spcAft>
              <a:buClr>
                <a:srgbClr val="5FA9C0"/>
              </a:buClr>
              <a:buSzPts val="1800"/>
              <a:buFont typeface="Lato"/>
              <a:buNone/>
              <a:defRPr sz="1500" b="1">
                <a:solidFill>
                  <a:srgbClr val="5FA9C0"/>
                </a:solidFill>
                <a:latin typeface="Lato"/>
                <a:ea typeface="Lato"/>
                <a:cs typeface="Lato"/>
                <a:sym typeface="Lato"/>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Tree>
    <p:extLst>
      <p:ext uri="{BB962C8B-B14F-4D97-AF65-F5344CB8AC3E}">
        <p14:creationId xmlns:p14="http://schemas.microsoft.com/office/powerpoint/2010/main" val="769233483"/>
      </p:ext>
    </p:extLst>
  </p:cSld>
  <p:clrMapOvr>
    <a:masterClrMapping/>
  </p:clrMapOvr>
  <p:extLst mod="1">
    <p:ext uri="{DCECCB84-F9BA-43D5-87BE-67443E8EF086}">
      <p15:sldGuideLst xmlns:p15="http://schemas.microsoft.com/office/powerpoint/2012/main">
        <p15:guide id="1" pos="864">
          <p15:clr>
            <a:srgbClr val="FA7B17"/>
          </p15:clr>
        </p15:guide>
        <p15:guide id="2" orient="horz" pos="864">
          <p15:clr>
            <a:srgbClr val="FA7B17"/>
          </p15:clr>
        </p15:guide>
        <p15:guide id="3" pos="8352">
          <p15:clr>
            <a:srgbClr val="FA7B17"/>
          </p15:clr>
        </p15:guide>
        <p15:guide id="4" orient="horz" pos="432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ody &amp; Art">
  <p:cSld name="Body &amp; Art">
    <p:spTree>
      <p:nvGrpSpPr>
        <p:cNvPr id="1" name="Shape 31"/>
        <p:cNvGrpSpPr/>
        <p:nvPr/>
      </p:nvGrpSpPr>
      <p:grpSpPr>
        <a:xfrm>
          <a:off x="0" y="0"/>
          <a:ext cx="0" cy="0"/>
          <a:chOff x="0" y="0"/>
          <a:chExt cx="0" cy="0"/>
        </a:xfrm>
      </p:grpSpPr>
      <p:pic>
        <p:nvPicPr>
          <p:cNvPr id="32" name="Google Shape;32;p6"/>
          <p:cNvPicPr preferRelativeResize="0"/>
          <p:nvPr/>
        </p:nvPicPr>
        <p:blipFill>
          <a:blip r:embed="rId2">
            <a:alphaModFix/>
          </a:blip>
          <a:stretch>
            <a:fillRect/>
          </a:stretch>
        </p:blipFill>
        <p:spPr>
          <a:xfrm>
            <a:off x="1143000" y="5765667"/>
            <a:ext cx="1397875" cy="211000"/>
          </a:xfrm>
          <a:prstGeom prst="rect">
            <a:avLst/>
          </a:prstGeom>
          <a:noFill/>
          <a:ln>
            <a:noFill/>
          </a:ln>
        </p:spPr>
      </p:pic>
      <p:sp>
        <p:nvSpPr>
          <p:cNvPr id="33" name="Google Shape;33;p6"/>
          <p:cNvSpPr txBox="1">
            <a:spLocks noGrp="1"/>
          </p:cNvSpPr>
          <p:nvPr>
            <p:ph type="title"/>
          </p:nvPr>
        </p:nvSpPr>
        <p:spPr>
          <a:xfrm>
            <a:off x="1143000" y="1143000"/>
            <a:ext cx="3238500" cy="4572000"/>
          </a:xfrm>
          <a:prstGeom prst="rect">
            <a:avLst/>
          </a:prstGeom>
        </p:spPr>
        <p:txBody>
          <a:bodyPr spcFirstLastPara="1" wrap="square" lIns="0" tIns="0" rIns="0" bIns="0" anchor="t" anchorCtr="0">
            <a:noAutofit/>
          </a:bodyPr>
          <a:lstStyle>
            <a:lvl1pPr lvl="0" rtl="0">
              <a:lnSpc>
                <a:spcPct val="125000"/>
              </a:lnSpc>
              <a:spcBef>
                <a:spcPts val="0"/>
              </a:spcBef>
              <a:spcAft>
                <a:spcPts val="0"/>
              </a:spcAft>
              <a:buClr>
                <a:srgbClr val="29282E"/>
              </a:buClr>
              <a:buSzPts val="2800"/>
              <a:buFont typeface="Lato"/>
              <a:buNone/>
              <a:defRPr sz="2333">
                <a:solidFill>
                  <a:srgbClr val="29282E"/>
                </a:solidFill>
                <a:latin typeface="Lato"/>
                <a:ea typeface="Lato"/>
                <a:cs typeface="Lato"/>
                <a:sym typeface="Lato"/>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cxnSp>
        <p:nvCxnSpPr>
          <p:cNvPr id="34" name="Google Shape;34;p6"/>
          <p:cNvCxnSpPr/>
          <p:nvPr/>
        </p:nvCxnSpPr>
        <p:spPr>
          <a:xfrm>
            <a:off x="5141271" y="396"/>
            <a:ext cx="0" cy="6858000"/>
          </a:xfrm>
          <a:prstGeom prst="straightConnector1">
            <a:avLst/>
          </a:prstGeom>
          <a:noFill/>
          <a:ln w="7620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850457998"/>
      </p:ext>
    </p:extLst>
  </p:cSld>
  <p:clrMapOvr>
    <a:masterClrMapping/>
  </p:clrMapOvr>
  <p:extLst mod="1">
    <p:ext uri="{DCECCB84-F9BA-43D5-87BE-67443E8EF086}">
      <p15:sldGuideLst xmlns:p15="http://schemas.microsoft.com/office/powerpoint/2012/main">
        <p15:guide id="1" pos="864">
          <p15:clr>
            <a:srgbClr val="FA7B17"/>
          </p15:clr>
        </p15:guide>
        <p15:guide id="2" orient="horz" pos="864">
          <p15:clr>
            <a:srgbClr val="FA7B17"/>
          </p15:clr>
        </p15:guide>
        <p15:guide id="3" pos="8352">
          <p15:clr>
            <a:srgbClr val="FA7B17"/>
          </p15:clr>
        </p15:guide>
        <p15:guide id="4" orient="horz" pos="4320">
          <p15:clr>
            <a:srgbClr val="FA7B17"/>
          </p15:clr>
        </p15:guide>
        <p15:guide id="5" pos="3312">
          <p15:clr>
            <a:srgbClr val="FA7B17"/>
          </p15:clr>
        </p15:guide>
        <p15:guide id="6" pos="3384">
          <p15:clr>
            <a:srgbClr val="FA7B17"/>
          </p15:clr>
        </p15:guide>
        <p15:guide id="7" pos="5904">
          <p15:clr>
            <a:srgbClr val="FA7B17"/>
          </p15:clr>
        </p15:guide>
        <p15:guide id="8" pos="5832">
          <p15:clr>
            <a:srgbClr val="FA7B17"/>
          </p15:clr>
        </p15:guide>
        <p15:guide id="9" pos="3886">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91ABC-9E73-6045-B516-8059BC755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9BFD1188-D0A6-694A-A3EB-4342319F3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0247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0" r:id="rId4"/>
    <p:sldLayoutId id="2147483660"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b="1" i="0" kern="120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comments" Target="../comments/comment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www.yantraas.com/mixed-reality/" TargetMode="External"/><Relationship Id="rId3" Type="http://schemas.openxmlformats.org/officeDocument/2006/relationships/notesSlide" Target="../notesSlides/notesSlide12.xml"/><Relationship Id="rId7" Type="http://schemas.openxmlformats.org/officeDocument/2006/relationships/image" Target="../media/image31.png"/><Relationship Id="rId12" Type="http://schemas.openxmlformats.org/officeDocument/2006/relationships/hyperlink" Target="http://www.ayzenberg.com/news/holographic-moments-5/" TargetMode="External"/><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image" Target="../media/image30.png"/><Relationship Id="rId11" Type="http://schemas.openxmlformats.org/officeDocument/2006/relationships/hyperlink" Target="http://www.surroundtech.com/blog/what-are-smart-glasses-and-how-are-they-used-in-business" TargetMode="External"/><Relationship Id="rId5" Type="http://schemas.openxmlformats.org/officeDocument/2006/relationships/image" Target="../media/image29.png"/><Relationship Id="rId15" Type="http://schemas.openxmlformats.org/officeDocument/2006/relationships/hyperlink" Target="https://www.dreamstime.com/augmented-reality-visualization-device-character-concept-furniture-application-to-build-interior-catalog-shop-image124190962" TargetMode="External"/><Relationship Id="rId10" Type="http://schemas.openxmlformats.org/officeDocument/2006/relationships/image" Target="../media/image34.gif"/><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hyperlink" Target="https://www.accenture.com/gb-en/blogs/blogs-immersive-experience-wave-learning-rope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Layout" Target="../slideLayouts/slideLayout1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4.gif"/></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hyperlink" Target="https://www.army.mil/article/218583/army_developing_training_to_expand_medical_capabilities" TargetMode="External"/><Relationship Id="rId5" Type="http://schemas.openxmlformats.org/officeDocument/2006/relationships/hyperlink" Target="https://www.diorama.com/2018/12/03/tactical-augmented-reality-microsofts-hololens-headsets-for-battlefield-480-million/" TargetMode="External"/><Relationship Id="rId10" Type="http://schemas.openxmlformats.org/officeDocument/2006/relationships/image" Target="../media/image34.gif"/><Relationship Id="rId4" Type="http://schemas.openxmlformats.org/officeDocument/2006/relationships/hyperlink" Target="http://internetmedicine.com/augmented-reality/" TargetMode="External"/><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1.xml"/><Relationship Id="rId1" Type="http://schemas.openxmlformats.org/officeDocument/2006/relationships/tags" Target="../tags/tag15.xml"/><Relationship Id="rId5" Type="http://schemas.openxmlformats.org/officeDocument/2006/relationships/image" Target="../media/image34.gif"/><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46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357500" y="339625"/>
            <a:ext cx="9906000" cy="329250"/>
          </a:xfrm>
          <a:prstGeom prst="rect">
            <a:avLst/>
          </a:prstGeom>
        </p:spPr>
        <p:txBody>
          <a:bodyPr spcFirstLastPara="1" vert="horz" wrap="square" lIns="0" tIns="0" rIns="0" bIns="0" rtlCol="0" anchor="t" anchorCtr="0">
            <a:noAutofit/>
          </a:bodyPr>
          <a:lstStyle/>
          <a:p>
            <a:r>
              <a:rPr lang="en" dirty="0"/>
              <a:t>Examples of AR in retail applications</a:t>
            </a:r>
            <a:endParaRPr dirty="0"/>
          </a:p>
          <a:p>
            <a:endParaRPr dirty="0"/>
          </a:p>
        </p:txBody>
      </p:sp>
      <p:sp>
        <p:nvSpPr>
          <p:cNvPr id="180" name="Google Shape;180;p26"/>
          <p:cNvSpPr txBox="1"/>
          <p:nvPr/>
        </p:nvSpPr>
        <p:spPr>
          <a:xfrm>
            <a:off x="758354" y="749542"/>
            <a:ext cx="6042250" cy="1247000"/>
          </a:xfrm>
          <a:prstGeom prst="rect">
            <a:avLst/>
          </a:prstGeom>
          <a:noFill/>
          <a:ln>
            <a:noFill/>
          </a:ln>
        </p:spPr>
        <p:txBody>
          <a:bodyPr spcFirstLastPara="1" wrap="square" lIns="76188" tIns="76188" rIns="76188" bIns="76188" anchor="t" anchorCtr="0">
            <a:noAutofit/>
          </a:bodyPr>
          <a:lstStyle/>
          <a:p>
            <a:r>
              <a:rPr lang="en" sz="1333" dirty="0"/>
              <a:t>The </a:t>
            </a:r>
            <a:r>
              <a:rPr lang="en" sz="1333" b="1" dirty="0" err="1"/>
              <a:t>L’Oreal</a:t>
            </a:r>
            <a:r>
              <a:rPr lang="en" sz="1333" b="1" dirty="0"/>
              <a:t> Makeup Genius</a:t>
            </a:r>
            <a:r>
              <a:rPr lang="en" sz="1333" dirty="0"/>
              <a:t> app lets customers try on makeup, blend different shades on their faces, and mix products to get the results they want. By scanning the product’s barcode in a store or selecting the product online, the app will apply it to the customer’s face using Augmented Reality. </a:t>
            </a:r>
            <a:r>
              <a:rPr lang="en" sz="1333" dirty="0" err="1"/>
              <a:t>L’Oreal</a:t>
            </a:r>
            <a:r>
              <a:rPr lang="en" sz="1333" dirty="0"/>
              <a:t> owns </a:t>
            </a:r>
            <a:r>
              <a:rPr lang="en" sz="1333" dirty="0" err="1"/>
              <a:t>Modiface</a:t>
            </a:r>
            <a:r>
              <a:rPr lang="en" sz="1333" dirty="0"/>
              <a:t>, the company behind Sephora’s Virtual Artist app.</a:t>
            </a:r>
            <a:endParaRPr sz="1333" dirty="0"/>
          </a:p>
        </p:txBody>
      </p:sp>
      <p:pic>
        <p:nvPicPr>
          <p:cNvPr id="181" name="Google Shape;181;p26" descr="L’Oreal Paris"/>
          <p:cNvPicPr preferRelativeResize="0"/>
          <p:nvPr/>
        </p:nvPicPr>
        <p:blipFill>
          <a:blip r:embed="rId4">
            <a:alphaModFix/>
          </a:blip>
          <a:stretch>
            <a:fillRect/>
          </a:stretch>
        </p:blipFill>
        <p:spPr>
          <a:xfrm>
            <a:off x="7413167" y="742803"/>
            <a:ext cx="2913833" cy="1641469"/>
          </a:xfrm>
          <a:prstGeom prst="rect">
            <a:avLst/>
          </a:prstGeom>
          <a:noFill/>
          <a:ln>
            <a:noFill/>
          </a:ln>
        </p:spPr>
      </p:pic>
      <p:sp>
        <p:nvSpPr>
          <p:cNvPr id="182" name="Google Shape;182;p26"/>
          <p:cNvSpPr txBox="1"/>
          <p:nvPr/>
        </p:nvSpPr>
        <p:spPr>
          <a:xfrm>
            <a:off x="758354" y="2507032"/>
            <a:ext cx="6042250" cy="1247000"/>
          </a:xfrm>
          <a:prstGeom prst="rect">
            <a:avLst/>
          </a:prstGeom>
          <a:noFill/>
          <a:ln>
            <a:noFill/>
          </a:ln>
        </p:spPr>
        <p:txBody>
          <a:bodyPr spcFirstLastPara="1" wrap="square" lIns="76188" tIns="76188" rIns="76188" bIns="76188" anchor="t" anchorCtr="0">
            <a:noAutofit/>
          </a:bodyPr>
          <a:lstStyle/>
          <a:p>
            <a:r>
              <a:rPr lang="en" sz="1333"/>
              <a:t>Designed by a special office located in Manhattan called S23NYC (a reference to Michael Jordan’s number), the </a:t>
            </a:r>
            <a:r>
              <a:rPr lang="en" sz="1333" b="1"/>
              <a:t>Nike SNKRS</a:t>
            </a:r>
            <a:r>
              <a:rPr lang="en" sz="1333"/>
              <a:t> app is an experimental project that has been aimed at engaging with the quintessential sneaker collector, or what Fast Company refers to as “obsessed superfans.” The app uses a combination of exclusive promotions, geofencing and Augmented Reality to help fans unlock rare sneakers</a:t>
            </a:r>
            <a:endParaRPr sz="1333"/>
          </a:p>
        </p:txBody>
      </p:sp>
      <p:pic>
        <p:nvPicPr>
          <p:cNvPr id="183" name="Google Shape;183;p26"/>
          <p:cNvPicPr preferRelativeResize="0"/>
          <p:nvPr/>
        </p:nvPicPr>
        <p:blipFill>
          <a:blip r:embed="rId5">
            <a:alphaModFix/>
          </a:blip>
          <a:stretch>
            <a:fillRect/>
          </a:stretch>
        </p:blipFill>
        <p:spPr>
          <a:xfrm>
            <a:off x="7413167" y="2500302"/>
            <a:ext cx="2913833" cy="1641469"/>
          </a:xfrm>
          <a:prstGeom prst="rect">
            <a:avLst/>
          </a:prstGeom>
          <a:noFill/>
          <a:ln>
            <a:noFill/>
          </a:ln>
        </p:spPr>
      </p:pic>
      <p:sp>
        <p:nvSpPr>
          <p:cNvPr id="184" name="Google Shape;184;p26"/>
          <p:cNvSpPr txBox="1"/>
          <p:nvPr/>
        </p:nvSpPr>
        <p:spPr>
          <a:xfrm>
            <a:off x="758354" y="4377188"/>
            <a:ext cx="6042250" cy="1247000"/>
          </a:xfrm>
          <a:prstGeom prst="rect">
            <a:avLst/>
          </a:prstGeom>
          <a:noFill/>
          <a:ln>
            <a:noFill/>
          </a:ln>
        </p:spPr>
        <p:txBody>
          <a:bodyPr spcFirstLastPara="1" wrap="square" lIns="76188" tIns="76188" rIns="76188" bIns="76188" anchor="t" anchorCtr="0">
            <a:noAutofit/>
          </a:bodyPr>
          <a:lstStyle/>
          <a:p>
            <a:r>
              <a:rPr lang="en" sz="1333" dirty="0"/>
              <a:t>Macy’s uses a 3D Cloud-based Augmented Reality API to make 3D AR furniture available in their native </a:t>
            </a:r>
            <a:r>
              <a:rPr lang="en" sz="1333" b="1" dirty="0"/>
              <a:t>Macy’s iOS and Android </a:t>
            </a:r>
            <a:r>
              <a:rPr lang="en" sz="1333" dirty="0"/>
              <a:t>apps. Consumers shopping for furniture using the Macy’s native iOS app simply tap the “View In My Room” button on the product detail page of the furniture that they’re interested in visualizing. This launches the AR camera feature and allows them to place the 3D furniture into the context of their own homes.</a:t>
            </a:r>
            <a:endParaRPr sz="1333" dirty="0"/>
          </a:p>
        </p:txBody>
      </p:sp>
      <p:pic>
        <p:nvPicPr>
          <p:cNvPr id="185" name="Google Shape;185;p26"/>
          <p:cNvPicPr preferRelativeResize="0"/>
          <p:nvPr/>
        </p:nvPicPr>
        <p:blipFill>
          <a:blip r:embed="rId6">
            <a:alphaModFix/>
          </a:blip>
          <a:stretch>
            <a:fillRect/>
          </a:stretch>
        </p:blipFill>
        <p:spPr>
          <a:xfrm>
            <a:off x="7413167" y="4257792"/>
            <a:ext cx="2913823" cy="1866812"/>
          </a:xfrm>
          <a:prstGeom prst="rect">
            <a:avLst/>
          </a:prstGeom>
          <a:noFill/>
          <a:ln>
            <a:noFill/>
          </a:ln>
        </p:spPr>
      </p:pic>
    </p:spTree>
    <p:custDataLst>
      <p:tags r:id="rId1"/>
    </p:custDataLst>
    <p:extLst>
      <p:ext uri="{BB962C8B-B14F-4D97-AF65-F5344CB8AC3E}">
        <p14:creationId xmlns:p14="http://schemas.microsoft.com/office/powerpoint/2010/main" val="569872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7"/>
          <p:cNvPicPr preferRelativeResize="0"/>
          <p:nvPr/>
        </p:nvPicPr>
        <p:blipFill>
          <a:blip r:embed="rId4">
            <a:alphaModFix/>
          </a:blip>
          <a:stretch>
            <a:fillRect/>
          </a:stretch>
        </p:blipFill>
        <p:spPr>
          <a:xfrm>
            <a:off x="460375" y="627063"/>
            <a:ext cx="11271250" cy="5603875"/>
          </a:xfrm>
          <a:prstGeom prst="rect">
            <a:avLst/>
          </a:prstGeom>
          <a:noFill/>
          <a:ln>
            <a:noFill/>
          </a:ln>
        </p:spPr>
      </p:pic>
      <p:sp>
        <p:nvSpPr>
          <p:cNvPr id="191" name="Google Shape;191;p27"/>
          <p:cNvSpPr txBox="1"/>
          <p:nvPr/>
        </p:nvSpPr>
        <p:spPr>
          <a:xfrm>
            <a:off x="1725375" y="165042"/>
            <a:ext cx="8741250" cy="1409750"/>
          </a:xfrm>
          <a:prstGeom prst="rect">
            <a:avLst/>
          </a:prstGeom>
          <a:noFill/>
          <a:ln>
            <a:noFill/>
          </a:ln>
        </p:spPr>
        <p:txBody>
          <a:bodyPr spcFirstLastPara="1" wrap="square" lIns="76188" tIns="76188" rIns="76188" bIns="76188" anchor="t" anchorCtr="0">
            <a:noAutofit/>
          </a:bodyPr>
          <a:lstStyle/>
          <a:p>
            <a:pPr algn="ctr">
              <a:lnSpc>
                <a:spcPct val="115000"/>
              </a:lnSpc>
              <a:buClr>
                <a:schemeClr val="dk1"/>
              </a:buClr>
              <a:buSzPts val="1100"/>
            </a:pPr>
            <a:r>
              <a:rPr lang="en" sz="2500" dirty="0">
                <a:latin typeface="Lato"/>
                <a:ea typeface="Lato"/>
                <a:cs typeface="Lato"/>
                <a:sym typeface="Lato"/>
              </a:rPr>
              <a:t>The </a:t>
            </a:r>
            <a:r>
              <a:rPr lang="en" sz="2500" dirty="0" err="1">
                <a:latin typeface="Lato"/>
                <a:ea typeface="Lato"/>
                <a:cs typeface="Lato"/>
                <a:sym typeface="Lato"/>
              </a:rPr>
              <a:t>Marxent</a:t>
            </a:r>
            <a:r>
              <a:rPr lang="en" sz="2500" dirty="0">
                <a:latin typeface="Lato"/>
                <a:ea typeface="Lato"/>
                <a:cs typeface="Lato"/>
                <a:sym typeface="Lato"/>
              </a:rPr>
              <a:t> AR SDK</a:t>
            </a:r>
            <a:endParaRPr sz="2500" dirty="0">
              <a:latin typeface="Lato"/>
              <a:ea typeface="Lato"/>
              <a:cs typeface="Lato"/>
              <a:sym typeface="Lato"/>
            </a:endParaRPr>
          </a:p>
          <a:p>
            <a:pPr algn="ctr">
              <a:lnSpc>
                <a:spcPct val="150000"/>
              </a:lnSpc>
              <a:buClr>
                <a:schemeClr val="dk1"/>
              </a:buClr>
              <a:buSzPts val="1100"/>
            </a:pPr>
            <a:r>
              <a:rPr lang="en" sz="1500" dirty="0">
                <a:latin typeface="Lato"/>
                <a:ea typeface="Lato"/>
                <a:cs typeface="Lato"/>
                <a:sym typeface="Lato"/>
              </a:rPr>
              <a:t>Simple SDK integration ● Proprietary MXT tracking + </a:t>
            </a:r>
            <a:r>
              <a:rPr lang="en" sz="1500" dirty="0" err="1">
                <a:latin typeface="Lato"/>
                <a:ea typeface="Lato"/>
                <a:cs typeface="Lato"/>
                <a:sym typeface="Lato"/>
              </a:rPr>
              <a:t>ARKit</a:t>
            </a:r>
            <a:r>
              <a:rPr lang="en" sz="1500" dirty="0">
                <a:latin typeface="Lato"/>
                <a:ea typeface="Lato"/>
                <a:cs typeface="Lato"/>
                <a:sym typeface="Lato"/>
              </a:rPr>
              <a:t>/</a:t>
            </a:r>
            <a:r>
              <a:rPr lang="en" sz="1500" dirty="0" err="1">
                <a:latin typeface="Lato"/>
                <a:ea typeface="Lato"/>
                <a:cs typeface="Lato"/>
                <a:sym typeface="Lato"/>
              </a:rPr>
              <a:t>ARCore</a:t>
            </a:r>
            <a:r>
              <a:rPr lang="en" sz="1500" dirty="0">
                <a:latin typeface="Lato"/>
                <a:ea typeface="Lato"/>
                <a:cs typeface="Lato"/>
                <a:sym typeface="Lato"/>
              </a:rPr>
              <a:t> ● Physically-based rendering</a:t>
            </a:r>
            <a:endParaRPr sz="1500" dirty="0">
              <a:latin typeface="Lato"/>
              <a:ea typeface="Lato"/>
              <a:cs typeface="Lato"/>
              <a:sym typeface="Lato"/>
            </a:endParaRPr>
          </a:p>
          <a:p>
            <a:endParaRPr sz="1500" dirty="0">
              <a:latin typeface="Lato"/>
              <a:ea typeface="Lato"/>
              <a:cs typeface="Lato"/>
              <a:sym typeface="Lato"/>
            </a:endParaRPr>
          </a:p>
        </p:txBody>
      </p:sp>
    </p:spTree>
    <p:custDataLst>
      <p:tags r:id="rId1"/>
    </p:custDataLst>
    <p:extLst>
      <p:ext uri="{BB962C8B-B14F-4D97-AF65-F5344CB8AC3E}">
        <p14:creationId xmlns:p14="http://schemas.microsoft.com/office/powerpoint/2010/main" val="2033690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p:nvPr/>
        </p:nvSpPr>
        <p:spPr>
          <a:xfrm>
            <a:off x="384896" y="226646"/>
            <a:ext cx="11430000" cy="5488250"/>
          </a:xfrm>
          <a:prstGeom prst="rect">
            <a:avLst/>
          </a:prstGeom>
          <a:solidFill>
            <a:srgbClr val="184654"/>
          </a:solidFill>
          <a:ln w="9525" cap="flat" cmpd="sng">
            <a:solidFill>
              <a:schemeClr val="dk2"/>
            </a:solidFill>
            <a:prstDash val="solid"/>
            <a:round/>
            <a:headEnd type="none" w="sm" len="sm"/>
            <a:tailEnd type="none" w="sm" len="sm"/>
          </a:ln>
        </p:spPr>
        <p:txBody>
          <a:bodyPr spcFirstLastPara="1" wrap="square" lIns="76188" tIns="76188" rIns="76188" bIns="76188" anchor="ctr" anchorCtr="0">
            <a:noAutofit/>
          </a:bodyPr>
          <a:lstStyle/>
          <a:p>
            <a:endParaRPr sz="1500"/>
          </a:p>
        </p:txBody>
      </p:sp>
      <p:pic>
        <p:nvPicPr>
          <p:cNvPr id="197" name="Google Shape;197;p28"/>
          <p:cNvPicPr preferRelativeResize="0"/>
          <p:nvPr/>
        </p:nvPicPr>
        <p:blipFill rotWithShape="1">
          <a:blip r:embed="rId4">
            <a:alphaModFix/>
          </a:blip>
          <a:srcRect l="2717" t="5281" r="3244" b="3974"/>
          <a:stretch/>
        </p:blipFill>
        <p:spPr>
          <a:xfrm>
            <a:off x="4119729" y="366625"/>
            <a:ext cx="6718043" cy="2787521"/>
          </a:xfrm>
          <a:prstGeom prst="rect">
            <a:avLst/>
          </a:prstGeom>
          <a:noFill/>
          <a:ln>
            <a:noFill/>
          </a:ln>
        </p:spPr>
      </p:pic>
      <p:pic>
        <p:nvPicPr>
          <p:cNvPr id="198" name="Google Shape;198;p28"/>
          <p:cNvPicPr preferRelativeResize="0"/>
          <p:nvPr/>
        </p:nvPicPr>
        <p:blipFill>
          <a:blip r:embed="rId5">
            <a:alphaModFix/>
          </a:blip>
          <a:stretch>
            <a:fillRect/>
          </a:stretch>
        </p:blipFill>
        <p:spPr>
          <a:xfrm>
            <a:off x="889000" y="1164333"/>
            <a:ext cx="2333625" cy="1920495"/>
          </a:xfrm>
          <a:prstGeom prst="rect">
            <a:avLst/>
          </a:prstGeom>
          <a:noFill/>
          <a:ln>
            <a:noFill/>
          </a:ln>
        </p:spPr>
      </p:pic>
      <p:pic>
        <p:nvPicPr>
          <p:cNvPr id="199" name="Google Shape;199;p28"/>
          <p:cNvPicPr preferRelativeResize="0"/>
          <p:nvPr/>
        </p:nvPicPr>
        <p:blipFill>
          <a:blip r:embed="rId6">
            <a:alphaModFix/>
          </a:blip>
          <a:stretch>
            <a:fillRect/>
          </a:stretch>
        </p:blipFill>
        <p:spPr>
          <a:xfrm>
            <a:off x="889000" y="354708"/>
            <a:ext cx="2333625" cy="809625"/>
          </a:xfrm>
          <a:prstGeom prst="rect">
            <a:avLst/>
          </a:prstGeom>
          <a:noFill/>
          <a:ln>
            <a:noFill/>
          </a:ln>
        </p:spPr>
      </p:pic>
      <p:pic>
        <p:nvPicPr>
          <p:cNvPr id="200" name="Google Shape;200;p28"/>
          <p:cNvPicPr preferRelativeResize="0"/>
          <p:nvPr/>
        </p:nvPicPr>
        <p:blipFill>
          <a:blip r:embed="rId7">
            <a:alphaModFix/>
          </a:blip>
          <a:stretch>
            <a:fillRect/>
          </a:stretch>
        </p:blipFill>
        <p:spPr>
          <a:xfrm>
            <a:off x="381000" y="3286125"/>
            <a:ext cx="11430000" cy="2428875"/>
          </a:xfrm>
          <a:prstGeom prst="rect">
            <a:avLst/>
          </a:prstGeom>
          <a:noFill/>
          <a:ln>
            <a:noFill/>
          </a:ln>
        </p:spPr>
      </p:pic>
    </p:spTree>
    <p:custDataLst>
      <p:tags r:id="rId1"/>
    </p:custDataLst>
    <p:extLst>
      <p:ext uri="{BB962C8B-B14F-4D97-AF65-F5344CB8AC3E}">
        <p14:creationId xmlns:p14="http://schemas.microsoft.com/office/powerpoint/2010/main" val="604932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1143000" y="1956333"/>
            <a:ext cx="9906000" cy="366500"/>
          </a:xfrm>
          <a:prstGeom prst="rect">
            <a:avLst/>
          </a:prstGeom>
        </p:spPr>
        <p:txBody>
          <a:bodyPr spcFirstLastPara="1" vert="horz" wrap="square" lIns="0" tIns="0" rIns="0" bIns="0" rtlCol="0" anchor="t" anchorCtr="0">
            <a:noAutofit/>
          </a:bodyPr>
          <a:lstStyle/>
          <a:p>
            <a:r>
              <a:rPr lang="en" dirty="0"/>
              <a:t>Augmented Reality ROI</a:t>
            </a:r>
            <a:endParaRPr dirty="0"/>
          </a:p>
        </p:txBody>
      </p:sp>
      <p:sp>
        <p:nvSpPr>
          <p:cNvPr id="206" name="Google Shape;206;p29"/>
          <p:cNvSpPr txBox="1">
            <a:spLocks noGrp="1"/>
          </p:cNvSpPr>
          <p:nvPr>
            <p:ph type="title" idx="2"/>
          </p:nvPr>
        </p:nvSpPr>
        <p:spPr>
          <a:xfrm>
            <a:off x="1143000" y="2538708"/>
            <a:ext cx="3238500" cy="366500"/>
          </a:xfrm>
          <a:prstGeom prst="rect">
            <a:avLst/>
          </a:prstGeom>
        </p:spPr>
        <p:txBody>
          <a:bodyPr spcFirstLastPara="1" vert="horz" wrap="square" lIns="0" tIns="0" rIns="0" bIns="0" rtlCol="0" anchor="t" anchorCtr="0">
            <a:noAutofit/>
          </a:bodyPr>
          <a:lstStyle/>
          <a:p>
            <a:r>
              <a:rPr lang="en" dirty="0"/>
              <a:t>2x</a:t>
            </a:r>
            <a:endParaRPr dirty="0"/>
          </a:p>
        </p:txBody>
      </p:sp>
      <p:sp>
        <p:nvSpPr>
          <p:cNvPr id="207" name="Google Shape;207;p29"/>
          <p:cNvSpPr txBox="1">
            <a:spLocks noGrp="1"/>
          </p:cNvSpPr>
          <p:nvPr>
            <p:ph type="title" idx="3"/>
          </p:nvPr>
        </p:nvSpPr>
        <p:spPr>
          <a:xfrm>
            <a:off x="1143000" y="3282396"/>
            <a:ext cx="3238500" cy="1629500"/>
          </a:xfrm>
          <a:prstGeom prst="rect">
            <a:avLst/>
          </a:prstGeom>
        </p:spPr>
        <p:txBody>
          <a:bodyPr spcFirstLastPara="1" vert="horz" wrap="square" lIns="0" tIns="0" rIns="0" bIns="0" rtlCol="0" anchor="t" anchorCtr="0">
            <a:noAutofit/>
          </a:bodyPr>
          <a:lstStyle/>
          <a:p>
            <a:r>
              <a:rPr lang="en" dirty="0"/>
              <a:t>increase in conversion</a:t>
            </a:r>
            <a:endParaRPr dirty="0"/>
          </a:p>
        </p:txBody>
      </p:sp>
      <p:sp>
        <p:nvSpPr>
          <p:cNvPr id="208" name="Google Shape;208;p29"/>
          <p:cNvSpPr txBox="1">
            <a:spLocks noGrp="1"/>
          </p:cNvSpPr>
          <p:nvPr>
            <p:ph type="title" idx="4"/>
          </p:nvPr>
        </p:nvSpPr>
        <p:spPr>
          <a:xfrm>
            <a:off x="4476750" y="2538708"/>
            <a:ext cx="3238500" cy="366500"/>
          </a:xfrm>
          <a:prstGeom prst="rect">
            <a:avLst/>
          </a:prstGeom>
        </p:spPr>
        <p:txBody>
          <a:bodyPr spcFirstLastPara="1" vert="horz" wrap="square" lIns="0" tIns="0" rIns="0" bIns="0" rtlCol="0" anchor="t" anchorCtr="0">
            <a:noAutofit/>
          </a:bodyPr>
          <a:lstStyle/>
          <a:p>
            <a:r>
              <a:rPr lang="en"/>
              <a:t>25%</a:t>
            </a:r>
            <a:endParaRPr/>
          </a:p>
        </p:txBody>
      </p:sp>
      <p:sp>
        <p:nvSpPr>
          <p:cNvPr id="209" name="Google Shape;209;p29"/>
          <p:cNvSpPr txBox="1">
            <a:spLocks noGrp="1"/>
          </p:cNvSpPr>
          <p:nvPr>
            <p:ph type="title" idx="5"/>
          </p:nvPr>
        </p:nvSpPr>
        <p:spPr>
          <a:xfrm>
            <a:off x="4476750" y="3282396"/>
            <a:ext cx="3238500" cy="1629500"/>
          </a:xfrm>
          <a:prstGeom prst="rect">
            <a:avLst/>
          </a:prstGeom>
        </p:spPr>
        <p:txBody>
          <a:bodyPr spcFirstLastPara="1" vert="horz" wrap="square" lIns="0" tIns="0" rIns="0" bIns="0" rtlCol="0" anchor="t" anchorCtr="0">
            <a:noAutofit/>
          </a:bodyPr>
          <a:lstStyle/>
          <a:p>
            <a:r>
              <a:rPr lang="en" dirty="0"/>
              <a:t>increase in average order value</a:t>
            </a:r>
            <a:endParaRPr dirty="0"/>
          </a:p>
        </p:txBody>
      </p:sp>
      <p:sp>
        <p:nvSpPr>
          <p:cNvPr id="210" name="Google Shape;210;p29"/>
          <p:cNvSpPr txBox="1">
            <a:spLocks noGrp="1"/>
          </p:cNvSpPr>
          <p:nvPr>
            <p:ph type="title" idx="6"/>
          </p:nvPr>
        </p:nvSpPr>
        <p:spPr>
          <a:xfrm>
            <a:off x="7810500" y="2538708"/>
            <a:ext cx="3238500" cy="366500"/>
          </a:xfrm>
          <a:prstGeom prst="rect">
            <a:avLst/>
          </a:prstGeom>
        </p:spPr>
        <p:txBody>
          <a:bodyPr spcFirstLastPara="1" vert="horz" wrap="square" lIns="0" tIns="0" rIns="0" bIns="0" rtlCol="0" anchor="t" anchorCtr="0">
            <a:noAutofit/>
          </a:bodyPr>
          <a:lstStyle/>
          <a:p>
            <a:r>
              <a:rPr lang="en"/>
              <a:t>50%+</a:t>
            </a:r>
            <a:endParaRPr/>
          </a:p>
        </p:txBody>
      </p:sp>
      <p:sp>
        <p:nvSpPr>
          <p:cNvPr id="211" name="Google Shape;211;p29"/>
          <p:cNvSpPr txBox="1">
            <a:spLocks noGrp="1"/>
          </p:cNvSpPr>
          <p:nvPr>
            <p:ph type="title" idx="7"/>
          </p:nvPr>
        </p:nvSpPr>
        <p:spPr>
          <a:xfrm>
            <a:off x="7810500" y="3282396"/>
            <a:ext cx="3238500" cy="1629500"/>
          </a:xfrm>
          <a:prstGeom prst="rect">
            <a:avLst/>
          </a:prstGeom>
        </p:spPr>
        <p:txBody>
          <a:bodyPr spcFirstLastPara="1" vert="horz" wrap="square" lIns="0" tIns="0" rIns="0" bIns="0" rtlCol="0" anchor="t" anchorCtr="0">
            <a:noAutofit/>
          </a:bodyPr>
          <a:lstStyle/>
          <a:p>
            <a:r>
              <a:rPr lang="en" dirty="0"/>
              <a:t>usage when AR is an available option</a:t>
            </a:r>
            <a:endParaRPr dirty="0"/>
          </a:p>
        </p:txBody>
      </p:sp>
    </p:spTree>
    <p:custDataLst>
      <p:tags r:id="rId1"/>
    </p:custDataLst>
    <p:extLst>
      <p:ext uri="{BB962C8B-B14F-4D97-AF65-F5344CB8AC3E}">
        <p14:creationId xmlns:p14="http://schemas.microsoft.com/office/powerpoint/2010/main" val="1283804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622958" y="812729"/>
            <a:ext cx="4204750" cy="1026250"/>
          </a:xfrm>
          <a:prstGeom prst="rect">
            <a:avLst/>
          </a:prstGeom>
        </p:spPr>
        <p:txBody>
          <a:bodyPr spcFirstLastPara="1" vert="horz" wrap="square" lIns="0" tIns="0" rIns="0" bIns="0" rtlCol="0" anchor="t" anchorCtr="0">
            <a:noAutofit/>
          </a:bodyPr>
          <a:lstStyle/>
          <a:p>
            <a:r>
              <a:rPr lang="en" dirty="0">
                <a:latin typeface="+mj-lt"/>
              </a:rPr>
              <a:t>What we can’t do yet and what AR is not good for.</a:t>
            </a:r>
            <a:endParaRPr dirty="0">
              <a:latin typeface="+mj-lt"/>
            </a:endParaRPr>
          </a:p>
        </p:txBody>
      </p:sp>
      <p:sp>
        <p:nvSpPr>
          <p:cNvPr id="217" name="Google Shape;217;p30"/>
          <p:cNvSpPr txBox="1"/>
          <p:nvPr/>
        </p:nvSpPr>
        <p:spPr>
          <a:xfrm>
            <a:off x="5214271" y="812729"/>
            <a:ext cx="6903750" cy="5323750"/>
          </a:xfrm>
          <a:prstGeom prst="rect">
            <a:avLst/>
          </a:prstGeom>
          <a:noFill/>
          <a:ln>
            <a:noFill/>
          </a:ln>
        </p:spPr>
        <p:txBody>
          <a:bodyPr spcFirstLastPara="1" wrap="square" lIns="76188" tIns="76188" rIns="76188" bIns="76188" anchor="t" anchorCtr="0">
            <a:noAutofit/>
          </a:bodyPr>
          <a:lstStyle/>
          <a:p>
            <a:pPr marL="380985" indent="-296321">
              <a:lnSpc>
                <a:spcPct val="150000"/>
              </a:lnSpc>
              <a:buSzPts val="2000"/>
              <a:buChar char="●"/>
            </a:pPr>
            <a:r>
              <a:rPr lang="en" sz="1667" dirty="0"/>
              <a:t>Feeling products (fabric softness, metal smoothness, etc.)</a:t>
            </a:r>
            <a:endParaRPr sz="1667" dirty="0"/>
          </a:p>
          <a:p>
            <a:pPr marL="761970" lvl="1" indent="-296321">
              <a:lnSpc>
                <a:spcPct val="150000"/>
              </a:lnSpc>
              <a:buSzPts val="2000"/>
              <a:buChar char="○"/>
            </a:pPr>
            <a:r>
              <a:rPr lang="en-US" sz="1667" dirty="0"/>
              <a:t>N</a:t>
            </a:r>
            <a:r>
              <a:rPr lang="en" sz="1667" dirty="0" err="1"/>
              <a:t>eed</a:t>
            </a:r>
            <a:r>
              <a:rPr lang="en" sz="1667" dirty="0"/>
              <a:t> haptics</a:t>
            </a:r>
            <a:endParaRPr sz="1667" dirty="0"/>
          </a:p>
          <a:p>
            <a:pPr marL="380985" indent="-296321">
              <a:lnSpc>
                <a:spcPct val="150000"/>
              </a:lnSpc>
              <a:buSzPts val="2000"/>
              <a:buChar char="●"/>
            </a:pPr>
            <a:r>
              <a:rPr lang="en" sz="1667" dirty="0"/>
              <a:t>Color matching (dependent on device)</a:t>
            </a:r>
            <a:endParaRPr sz="1667" dirty="0"/>
          </a:p>
          <a:p>
            <a:pPr marL="761970" lvl="1" indent="-296321">
              <a:lnSpc>
                <a:spcPct val="150000"/>
              </a:lnSpc>
              <a:buSzPts val="2000"/>
              <a:buChar char="○"/>
            </a:pPr>
            <a:r>
              <a:rPr lang="en" sz="1667" dirty="0"/>
              <a:t>Need improved devices</a:t>
            </a:r>
            <a:endParaRPr sz="1667" dirty="0"/>
          </a:p>
          <a:p>
            <a:pPr marL="380985" indent="-296321">
              <a:lnSpc>
                <a:spcPct val="150000"/>
              </a:lnSpc>
              <a:buSzPts val="2000"/>
              <a:buChar char="●"/>
            </a:pPr>
            <a:r>
              <a:rPr lang="en" sz="1667" dirty="0"/>
              <a:t>Immersing the user in an entirely different space (replacing, not just augmenting)</a:t>
            </a:r>
            <a:endParaRPr sz="1667" dirty="0"/>
          </a:p>
          <a:p>
            <a:pPr marL="761970" lvl="1" indent="-296321">
              <a:lnSpc>
                <a:spcPct val="125000"/>
              </a:lnSpc>
              <a:buSzPts val="2000"/>
              <a:buChar char="○"/>
            </a:pPr>
            <a:r>
              <a:rPr lang="en" sz="1667" dirty="0">
                <a:solidFill>
                  <a:srgbClr val="29282E"/>
                </a:solidFill>
                <a:ea typeface="Lato"/>
                <a:cs typeface="Lato"/>
                <a:sym typeface="Lato"/>
              </a:rPr>
              <a:t>VR and the </a:t>
            </a:r>
            <a:r>
              <a:rPr lang="en" sz="1667" dirty="0" err="1">
                <a:solidFill>
                  <a:srgbClr val="29282E"/>
                </a:solidFill>
                <a:ea typeface="Lato"/>
                <a:cs typeface="Lato"/>
                <a:sym typeface="Lato"/>
              </a:rPr>
              <a:t>Marxent</a:t>
            </a:r>
            <a:r>
              <a:rPr lang="en" sz="1667" dirty="0">
                <a:solidFill>
                  <a:srgbClr val="29282E"/>
                </a:solidFill>
                <a:ea typeface="Lato"/>
                <a:cs typeface="Lato"/>
                <a:sym typeface="Lato"/>
              </a:rPr>
              <a:t> 3D </a:t>
            </a:r>
            <a:r>
              <a:rPr lang="en" sz="1667" dirty="0" err="1">
                <a:solidFill>
                  <a:srgbClr val="29282E"/>
                </a:solidFill>
                <a:ea typeface="Lato"/>
                <a:cs typeface="Lato"/>
                <a:sym typeface="Lato"/>
              </a:rPr>
              <a:t>Roomplanner</a:t>
            </a:r>
            <a:endParaRPr sz="1667" dirty="0"/>
          </a:p>
          <a:p>
            <a:pPr marL="380985" indent="-296321">
              <a:lnSpc>
                <a:spcPct val="150000"/>
              </a:lnSpc>
              <a:buSzPts val="2000"/>
              <a:buChar char="●"/>
            </a:pPr>
            <a:r>
              <a:rPr lang="en" sz="1667" dirty="0"/>
              <a:t>Complex interactions with real-world objects</a:t>
            </a:r>
            <a:endParaRPr sz="1667" dirty="0"/>
          </a:p>
          <a:p>
            <a:pPr marL="761970" lvl="1" indent="-296321">
              <a:lnSpc>
                <a:spcPct val="150000"/>
              </a:lnSpc>
              <a:buSzPts val="2000"/>
              <a:buChar char="○"/>
            </a:pPr>
            <a:r>
              <a:rPr lang="en" sz="1667" dirty="0"/>
              <a:t>Need advances in AR algorithms and cameras</a:t>
            </a:r>
            <a:endParaRPr sz="1667" dirty="0"/>
          </a:p>
          <a:p>
            <a:pPr marL="380985" indent="-296321">
              <a:lnSpc>
                <a:spcPct val="150000"/>
              </a:lnSpc>
              <a:buSzPts val="2000"/>
              <a:buChar char="●"/>
            </a:pPr>
            <a:r>
              <a:rPr lang="en" sz="1667" dirty="0"/>
              <a:t>Small inexpensive products with lower volumes, too expensive to create 3D models</a:t>
            </a:r>
            <a:endParaRPr sz="1667" dirty="0"/>
          </a:p>
          <a:p>
            <a:pPr marL="761970" lvl="1" indent="-296321">
              <a:lnSpc>
                <a:spcPct val="150000"/>
              </a:lnSpc>
              <a:buSzPts val="2000"/>
              <a:buChar char="○"/>
            </a:pPr>
            <a:r>
              <a:rPr lang="en" sz="1667" dirty="0"/>
              <a:t>Need to reduce the cost of high quality models</a:t>
            </a:r>
            <a:endParaRPr sz="1667" dirty="0"/>
          </a:p>
          <a:p>
            <a:endParaRPr sz="1500" dirty="0"/>
          </a:p>
          <a:p>
            <a:endParaRPr sz="1500" dirty="0"/>
          </a:p>
        </p:txBody>
      </p:sp>
    </p:spTree>
    <p:custDataLst>
      <p:tags r:id="rId1"/>
    </p:custDataLst>
    <p:extLst>
      <p:ext uri="{BB962C8B-B14F-4D97-AF65-F5344CB8AC3E}">
        <p14:creationId xmlns:p14="http://schemas.microsoft.com/office/powerpoint/2010/main" val="3481870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E8DE-6EA7-1D47-9306-1F7775EB5301}"/>
              </a:ext>
            </a:extLst>
          </p:cNvPr>
          <p:cNvSpPr>
            <a:spLocks noGrp="1"/>
          </p:cNvSpPr>
          <p:nvPr>
            <p:ph type="title"/>
          </p:nvPr>
        </p:nvSpPr>
        <p:spPr>
          <a:xfrm>
            <a:off x="838200" y="365126"/>
            <a:ext cx="10515600" cy="661570"/>
          </a:xfrm>
        </p:spPr>
        <p:txBody>
          <a:bodyPr>
            <a:normAutofit fontScale="90000"/>
          </a:bodyPr>
          <a:lstStyle/>
          <a:p>
            <a:r>
              <a:rPr lang="en-US" dirty="0" smtClean="0"/>
              <a:t>Panelists</a:t>
            </a:r>
            <a:endParaRPr lang="en-US" dirty="0"/>
          </a:p>
        </p:txBody>
      </p:sp>
      <p:sp>
        <p:nvSpPr>
          <p:cNvPr id="5" name="TextBox 4"/>
          <p:cNvSpPr txBox="1"/>
          <p:nvPr/>
        </p:nvSpPr>
        <p:spPr>
          <a:xfrm>
            <a:off x="2743199" y="1451811"/>
            <a:ext cx="2478505" cy="2862322"/>
          </a:xfrm>
          <a:prstGeom prst="rect">
            <a:avLst/>
          </a:prstGeom>
          <a:noFill/>
        </p:spPr>
        <p:txBody>
          <a:bodyPr wrap="square" rtlCol="0">
            <a:spAutoFit/>
          </a:bodyPr>
          <a:lstStyle/>
          <a:p>
            <a:endParaRPr lang="en-US" dirty="0"/>
          </a:p>
          <a:p>
            <a:endParaRPr lang="en-US" dirty="0" smtClean="0"/>
          </a:p>
          <a:p>
            <a:endParaRPr lang="en-US" dirty="0"/>
          </a:p>
          <a:p>
            <a:endParaRPr lang="en-US" dirty="0" smtClean="0"/>
          </a:p>
          <a:p>
            <a:r>
              <a:rPr lang="en-US" dirty="0" smtClean="0"/>
              <a:t>Dr. Kelly Hale</a:t>
            </a:r>
          </a:p>
          <a:p>
            <a:r>
              <a:rPr lang="en-US" dirty="0" smtClean="0"/>
              <a:t>Design Interactive, Inc.</a:t>
            </a:r>
            <a:endParaRPr lang="en-US" dirty="0"/>
          </a:p>
          <a:p>
            <a:endParaRPr lang="en-US" dirty="0" smtClean="0"/>
          </a:p>
          <a:p>
            <a:endParaRPr lang="en-US" dirty="0"/>
          </a:p>
          <a:p>
            <a:endParaRPr lang="en-US" dirty="0"/>
          </a:p>
          <a:p>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7049" y="3087106"/>
            <a:ext cx="1596188" cy="1197141"/>
          </a:xfrm>
          <a:prstGeom prst="rect">
            <a:avLst/>
          </a:prstGeom>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8875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8525171" y="705286"/>
            <a:ext cx="3666829" cy="2440108"/>
          </a:xfrm>
          <a:prstGeom prst="rect">
            <a:avLst/>
          </a:prstGeom>
        </p:spPr>
      </p:pic>
      <p:pic>
        <p:nvPicPr>
          <p:cNvPr id="6" name="Picture 5"/>
          <p:cNvPicPr>
            <a:picLocks noChangeAspect="1"/>
          </p:cNvPicPr>
          <p:nvPr/>
        </p:nvPicPr>
        <p:blipFill>
          <a:blip r:embed="rId5"/>
          <a:stretch>
            <a:fillRect/>
          </a:stretch>
        </p:blipFill>
        <p:spPr>
          <a:xfrm>
            <a:off x="381000" y="272058"/>
            <a:ext cx="5279833" cy="1451954"/>
          </a:xfrm>
          <a:prstGeom prst="rect">
            <a:avLst/>
          </a:prstGeom>
        </p:spPr>
      </p:pic>
      <p:sp>
        <p:nvSpPr>
          <p:cNvPr id="7" name="TextBox 6"/>
          <p:cNvSpPr txBox="1"/>
          <p:nvPr/>
        </p:nvSpPr>
        <p:spPr>
          <a:xfrm>
            <a:off x="276200" y="1663730"/>
            <a:ext cx="2660964" cy="261610"/>
          </a:xfrm>
          <a:prstGeom prst="rect">
            <a:avLst/>
          </a:prstGeom>
          <a:noFill/>
        </p:spPr>
        <p:txBody>
          <a:bodyPr wrap="square" rtlCol="0">
            <a:spAutoFit/>
          </a:bodyPr>
          <a:lstStyle/>
          <a:p>
            <a:r>
              <a:rPr lang="en-US" sz="1100" dirty="0" smtClean="0"/>
              <a:t>Milgram &amp; </a:t>
            </a:r>
            <a:r>
              <a:rPr lang="en-US" sz="1100" dirty="0" err="1" smtClean="0"/>
              <a:t>Kishino</a:t>
            </a:r>
            <a:r>
              <a:rPr lang="en-US" sz="1100" dirty="0" smtClean="0"/>
              <a:t>, 1994</a:t>
            </a:r>
            <a:endParaRPr lang="en-US" sz="1100" dirty="0"/>
          </a:p>
        </p:txBody>
      </p:sp>
      <p:pic>
        <p:nvPicPr>
          <p:cNvPr id="8" name="Picture 7"/>
          <p:cNvPicPr>
            <a:picLocks noChangeAspect="1"/>
          </p:cNvPicPr>
          <p:nvPr/>
        </p:nvPicPr>
        <p:blipFill>
          <a:blip r:embed="rId6"/>
          <a:stretch>
            <a:fillRect/>
          </a:stretch>
        </p:blipFill>
        <p:spPr>
          <a:xfrm>
            <a:off x="3038851" y="1925340"/>
            <a:ext cx="5734050" cy="2124075"/>
          </a:xfrm>
          <a:prstGeom prst="rect">
            <a:avLst/>
          </a:prstGeom>
        </p:spPr>
      </p:pic>
      <p:pic>
        <p:nvPicPr>
          <p:cNvPr id="9" name="Picture 8"/>
          <p:cNvPicPr>
            <a:picLocks noChangeAspect="1"/>
          </p:cNvPicPr>
          <p:nvPr/>
        </p:nvPicPr>
        <p:blipFill>
          <a:blip r:embed="rId7"/>
          <a:stretch>
            <a:fillRect/>
          </a:stretch>
        </p:blipFill>
        <p:spPr>
          <a:xfrm>
            <a:off x="7816918" y="4427145"/>
            <a:ext cx="4039338" cy="2000675"/>
          </a:xfrm>
          <a:prstGeom prst="rect">
            <a:avLst/>
          </a:prstGeom>
        </p:spPr>
      </p:pic>
      <p:pic>
        <p:nvPicPr>
          <p:cNvPr id="10" name="Picture 9"/>
          <p:cNvPicPr>
            <a:picLocks noChangeAspect="1"/>
          </p:cNvPicPr>
          <p:nvPr/>
        </p:nvPicPr>
        <p:blipFill>
          <a:blip r:embed="rId8"/>
          <a:stretch>
            <a:fillRect/>
          </a:stretch>
        </p:blipFill>
        <p:spPr>
          <a:xfrm>
            <a:off x="200025" y="4225817"/>
            <a:ext cx="3794810" cy="1897405"/>
          </a:xfrm>
          <a:prstGeom prst="rect">
            <a:avLst/>
          </a:prstGeom>
        </p:spPr>
      </p:pic>
      <p:pic>
        <p:nvPicPr>
          <p:cNvPr id="13" name="Picture 12"/>
          <p:cNvPicPr>
            <a:picLocks noChangeAspect="1"/>
          </p:cNvPicPr>
          <p:nvPr/>
        </p:nvPicPr>
        <p:blipFill>
          <a:blip r:embed="rId9"/>
          <a:stretch>
            <a:fillRect/>
          </a:stretch>
        </p:blipFill>
        <p:spPr>
          <a:xfrm>
            <a:off x="4443789" y="4674722"/>
            <a:ext cx="2924175" cy="1562100"/>
          </a:xfrm>
          <a:prstGeom prst="rect">
            <a:avLst/>
          </a:prstGeom>
        </p:spPr>
      </p:pic>
      <p:sp>
        <p:nvSpPr>
          <p:cNvPr id="14" name="TextBox 13"/>
          <p:cNvSpPr txBox="1"/>
          <p:nvPr/>
        </p:nvSpPr>
        <p:spPr>
          <a:xfrm>
            <a:off x="10438646" y="6581869"/>
            <a:ext cx="1753354" cy="276999"/>
          </a:xfrm>
          <a:prstGeom prst="rect">
            <a:avLst/>
          </a:prstGeom>
          <a:noFill/>
        </p:spPr>
        <p:txBody>
          <a:bodyPr wrap="square" rtlCol="0">
            <a:spAutoFit/>
          </a:bodyPr>
          <a:lstStyle/>
          <a:p>
            <a:pPr algn="r"/>
            <a:r>
              <a:rPr lang="en-US" sz="1200" dirty="0" smtClean="0"/>
              <a:t>Kelly Hale, 2019</a:t>
            </a:r>
            <a:endParaRPr lang="en-US" sz="1200" dirty="0"/>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15323" y="101180"/>
            <a:ext cx="790622" cy="527081"/>
          </a:xfrm>
          <a:prstGeom prst="rect">
            <a:avLst/>
          </a:prstGeom>
        </p:spPr>
      </p:pic>
      <p:sp>
        <p:nvSpPr>
          <p:cNvPr id="16" name="Rectangle 15"/>
          <p:cNvSpPr/>
          <p:nvPr/>
        </p:nvSpPr>
        <p:spPr>
          <a:xfrm>
            <a:off x="381000" y="6255529"/>
            <a:ext cx="7435918" cy="630942"/>
          </a:xfrm>
          <a:prstGeom prst="rect">
            <a:avLst/>
          </a:prstGeom>
        </p:spPr>
        <p:txBody>
          <a:bodyPr wrap="square">
            <a:spAutoFit/>
          </a:bodyPr>
          <a:lstStyle/>
          <a:p>
            <a:r>
              <a:rPr lang="en-US" sz="700" dirty="0" smtClean="0">
                <a:hlinkClick r:id="rId11"/>
              </a:rPr>
              <a:t>http://www.surroundtech.com/blog/what-are-smart-glasses-and-how-are-they-used-in-business</a:t>
            </a:r>
            <a:endParaRPr lang="en-US" sz="700" dirty="0" smtClean="0"/>
          </a:p>
          <a:p>
            <a:r>
              <a:rPr lang="en-US" sz="700" dirty="0" smtClean="0">
                <a:hlinkClick r:id="rId12"/>
              </a:rPr>
              <a:t>http://www.ayzenberg.com/news/holographic-moments-5/</a:t>
            </a:r>
            <a:endParaRPr lang="en-US" sz="700" dirty="0" smtClean="0"/>
          </a:p>
          <a:p>
            <a:r>
              <a:rPr lang="en-US" sz="700" dirty="0" smtClean="0">
                <a:hlinkClick r:id="rId13"/>
              </a:rPr>
              <a:t>https://www.yantraas.com/mixed-reality/</a:t>
            </a:r>
            <a:endParaRPr lang="en-US" sz="700" dirty="0" smtClean="0"/>
          </a:p>
          <a:p>
            <a:r>
              <a:rPr lang="en-US" sz="700" dirty="0" smtClean="0">
                <a:hlinkClick r:id="rId14"/>
              </a:rPr>
              <a:t>https://www.accenture.com/gb-en/blogs/blogs-immersive-experience-wave-learning-ropes</a:t>
            </a:r>
            <a:endParaRPr lang="en-US" sz="700" dirty="0" smtClean="0"/>
          </a:p>
          <a:p>
            <a:r>
              <a:rPr lang="en-US" sz="700" dirty="0" smtClean="0">
                <a:hlinkClick r:id="rId15"/>
              </a:rPr>
              <a:t>https://www.dreamstime.com/augmented-reality-visualization-device-character-concept-furniture-application-to-build-interior-catalog-shop-image124190962</a:t>
            </a:r>
            <a:endParaRPr lang="en-US" sz="700" dirty="0"/>
          </a:p>
        </p:txBody>
      </p:sp>
    </p:spTree>
    <p:custDataLst>
      <p:tags r:id="rId1"/>
    </p:custDataLst>
    <p:extLst>
      <p:ext uri="{BB962C8B-B14F-4D97-AF65-F5344CB8AC3E}">
        <p14:creationId xmlns:p14="http://schemas.microsoft.com/office/powerpoint/2010/main" val="3460028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focus on Visual Augmentation</a:t>
            </a:r>
            <a:endParaRPr lang="en-US" dirty="0"/>
          </a:p>
        </p:txBody>
      </p:sp>
      <p:sp>
        <p:nvSpPr>
          <p:cNvPr id="3" name="Content Placeholder 2"/>
          <p:cNvSpPr>
            <a:spLocks noGrp="1"/>
          </p:cNvSpPr>
          <p:nvPr>
            <p:ph sz="half" idx="1"/>
          </p:nvPr>
        </p:nvSpPr>
        <p:spPr>
          <a:xfrm>
            <a:off x="838200" y="1576909"/>
            <a:ext cx="5181600" cy="4351338"/>
          </a:xfrm>
        </p:spPr>
        <p:txBody>
          <a:bodyPr>
            <a:normAutofit/>
          </a:bodyPr>
          <a:lstStyle/>
          <a:p>
            <a:r>
              <a:rPr lang="en-US" sz="2000" dirty="0" smtClean="0"/>
              <a:t>Mobile Solutions (e.g., </a:t>
            </a:r>
            <a:r>
              <a:rPr lang="en-US" sz="2000" dirty="0" err="1" smtClean="0"/>
              <a:t>Pokemon</a:t>
            </a:r>
            <a:r>
              <a:rPr lang="en-US" sz="2000" dirty="0" smtClean="0"/>
              <a:t> Go)</a:t>
            </a:r>
          </a:p>
          <a:p>
            <a:pPr lvl="1"/>
            <a:r>
              <a:rPr lang="en-US" sz="1800" dirty="0" smtClean="0"/>
              <a:t>Visually place virtual assets</a:t>
            </a:r>
          </a:p>
          <a:p>
            <a:pPr lvl="1"/>
            <a:r>
              <a:rPr lang="en-US" sz="1800" dirty="0" smtClean="0"/>
              <a:t>Interactions are limited to 2D touch gestures on your device</a:t>
            </a:r>
          </a:p>
          <a:p>
            <a:pPr lvl="1"/>
            <a:r>
              <a:rPr lang="en-US" sz="1800" dirty="0" smtClean="0"/>
              <a:t>Audio enhancements</a:t>
            </a:r>
          </a:p>
          <a:p>
            <a:r>
              <a:rPr lang="en-US" sz="2000" dirty="0" smtClean="0"/>
              <a:t>Headset Solutions</a:t>
            </a:r>
          </a:p>
          <a:p>
            <a:pPr lvl="1"/>
            <a:r>
              <a:rPr lang="en-US" sz="1800" dirty="0" smtClean="0"/>
              <a:t>Limited gesture interaction</a:t>
            </a:r>
          </a:p>
          <a:p>
            <a:pPr lvl="1"/>
            <a:r>
              <a:rPr lang="en-US" sz="1800" dirty="0" smtClean="0"/>
              <a:t>Some hand and finger tracking capabilities</a:t>
            </a:r>
            <a:endParaRPr lang="en-US" sz="1800" dirty="0"/>
          </a:p>
        </p:txBody>
      </p:sp>
      <p:pic>
        <p:nvPicPr>
          <p:cNvPr id="5" name="Picture 4"/>
          <p:cNvPicPr>
            <a:picLocks noChangeAspect="1"/>
          </p:cNvPicPr>
          <p:nvPr/>
        </p:nvPicPr>
        <p:blipFill rotWithShape="1">
          <a:blip r:embed="rId3"/>
          <a:srcRect l="20807" r="29355"/>
          <a:stretch/>
        </p:blipFill>
        <p:spPr>
          <a:xfrm>
            <a:off x="6923663" y="1532856"/>
            <a:ext cx="1471612" cy="1552575"/>
          </a:xfrm>
          <a:prstGeom prst="rect">
            <a:avLst/>
          </a:prstGeom>
        </p:spPr>
      </p:pic>
      <p:pic>
        <p:nvPicPr>
          <p:cNvPr id="6" name="Picture 5"/>
          <p:cNvPicPr>
            <a:picLocks noChangeAspect="1"/>
          </p:cNvPicPr>
          <p:nvPr/>
        </p:nvPicPr>
        <p:blipFill rotWithShape="1">
          <a:blip r:embed="rId4"/>
          <a:srcRect l="23905" r="26094"/>
          <a:stretch/>
        </p:blipFill>
        <p:spPr>
          <a:xfrm>
            <a:off x="7965458" y="2800474"/>
            <a:ext cx="1414463" cy="1619250"/>
          </a:xfrm>
          <a:prstGeom prst="rect">
            <a:avLst/>
          </a:prstGeom>
        </p:spPr>
      </p:pic>
      <p:pic>
        <p:nvPicPr>
          <p:cNvPr id="7" name="Content Placeholder 6"/>
          <p:cNvPicPr>
            <a:picLocks noChangeAspect="1"/>
          </p:cNvPicPr>
          <p:nvPr/>
        </p:nvPicPr>
        <p:blipFill>
          <a:blip r:embed="rId5"/>
          <a:stretch>
            <a:fillRect/>
          </a:stretch>
        </p:blipFill>
        <p:spPr>
          <a:xfrm>
            <a:off x="1605087" y="5600700"/>
            <a:ext cx="2047875" cy="1152525"/>
          </a:xfrm>
          <a:prstGeom prst="rect">
            <a:avLst/>
          </a:prstGeom>
          <a:ln>
            <a:noFill/>
          </a:ln>
          <a:effectLst>
            <a:softEdge rad="112500"/>
          </a:effectLst>
        </p:spPr>
      </p:pic>
      <p:pic>
        <p:nvPicPr>
          <p:cNvPr id="8" name="Picture 7"/>
          <p:cNvPicPr>
            <a:picLocks noChangeAspect="1"/>
          </p:cNvPicPr>
          <p:nvPr/>
        </p:nvPicPr>
        <p:blipFill rotWithShape="1">
          <a:blip r:embed="rId6"/>
          <a:srcRect b="29311"/>
          <a:stretch/>
        </p:blipFill>
        <p:spPr>
          <a:xfrm>
            <a:off x="397612" y="4847470"/>
            <a:ext cx="1657350" cy="772205"/>
          </a:xfrm>
          <a:prstGeom prst="rect">
            <a:avLst/>
          </a:prstGeom>
          <a:ln>
            <a:noFill/>
          </a:ln>
          <a:effectLst>
            <a:softEdge rad="112500"/>
          </a:effectLst>
        </p:spPr>
      </p:pic>
      <p:pic>
        <p:nvPicPr>
          <p:cNvPr id="9" name="Picture 8"/>
          <p:cNvPicPr>
            <a:picLocks noChangeAspect="1"/>
          </p:cNvPicPr>
          <p:nvPr/>
        </p:nvPicPr>
        <p:blipFill>
          <a:blip r:embed="rId7"/>
          <a:stretch>
            <a:fillRect/>
          </a:stretch>
        </p:blipFill>
        <p:spPr>
          <a:xfrm>
            <a:off x="5700837" y="4961969"/>
            <a:ext cx="2885198" cy="1624427"/>
          </a:xfrm>
          <a:prstGeom prst="rect">
            <a:avLst/>
          </a:prstGeom>
          <a:ln>
            <a:noFill/>
          </a:ln>
          <a:effectLst>
            <a:softEdge rad="112500"/>
          </a:effectLst>
        </p:spPr>
      </p:pic>
      <p:pic>
        <p:nvPicPr>
          <p:cNvPr id="10" name="Picture 9"/>
          <p:cNvPicPr>
            <a:picLocks noChangeAspect="1"/>
          </p:cNvPicPr>
          <p:nvPr/>
        </p:nvPicPr>
        <p:blipFill rotWithShape="1">
          <a:blip r:embed="rId8"/>
          <a:srcRect l="53157"/>
          <a:stretch/>
        </p:blipFill>
        <p:spPr>
          <a:xfrm>
            <a:off x="3652962" y="4836111"/>
            <a:ext cx="1766887" cy="1209675"/>
          </a:xfrm>
          <a:prstGeom prst="rect">
            <a:avLst/>
          </a:prstGeom>
          <a:ln>
            <a:noFill/>
          </a:ln>
          <a:effectLst>
            <a:softEdge rad="112500"/>
          </a:effectLst>
        </p:spPr>
      </p:pic>
      <p:sp>
        <p:nvSpPr>
          <p:cNvPr id="11" name="TextBox 10"/>
          <p:cNvSpPr txBox="1"/>
          <p:nvPr/>
        </p:nvSpPr>
        <p:spPr>
          <a:xfrm>
            <a:off x="10438646" y="6581869"/>
            <a:ext cx="1753354" cy="276999"/>
          </a:xfrm>
          <a:prstGeom prst="rect">
            <a:avLst/>
          </a:prstGeom>
          <a:noFill/>
        </p:spPr>
        <p:txBody>
          <a:bodyPr wrap="square" rtlCol="0">
            <a:spAutoFit/>
          </a:bodyPr>
          <a:lstStyle/>
          <a:p>
            <a:pPr algn="r"/>
            <a:r>
              <a:rPr lang="en-US" sz="1200" dirty="0" smtClean="0"/>
              <a:t>Kelly Hale, 2019</a:t>
            </a:r>
            <a:endParaRPr lang="en-US" sz="1200" dirty="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15323" y="101180"/>
            <a:ext cx="790622" cy="527081"/>
          </a:xfrm>
          <a:prstGeom prst="rect">
            <a:avLst/>
          </a:prstGeom>
        </p:spPr>
      </p:pic>
    </p:spTree>
    <p:custDataLst>
      <p:tags r:id="rId1"/>
    </p:custDataLst>
    <p:extLst>
      <p:ext uri="{BB962C8B-B14F-4D97-AF65-F5344CB8AC3E}">
        <p14:creationId xmlns:p14="http://schemas.microsoft.com/office/powerpoint/2010/main" val="3202378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Applications</a:t>
            </a:r>
            <a:endParaRPr lang="en-US" dirty="0"/>
          </a:p>
        </p:txBody>
      </p:sp>
      <p:sp>
        <p:nvSpPr>
          <p:cNvPr id="6" name="Content Placeholder 5"/>
          <p:cNvSpPr>
            <a:spLocks noGrp="1"/>
          </p:cNvSpPr>
          <p:nvPr>
            <p:ph idx="1"/>
          </p:nvPr>
        </p:nvSpPr>
        <p:spPr>
          <a:xfrm>
            <a:off x="677334" y="4907153"/>
            <a:ext cx="8596668" cy="1134209"/>
          </a:xfrm>
        </p:spPr>
        <p:txBody>
          <a:bodyPr>
            <a:noAutofit/>
          </a:bodyPr>
          <a:lstStyle/>
          <a:p>
            <a:pPr marL="0" indent="0">
              <a:buNone/>
            </a:pPr>
            <a:r>
              <a:rPr lang="en-US" sz="1400" dirty="0" smtClean="0"/>
              <a:t>Opportunity  to interact with the world and fully engage </a:t>
            </a:r>
            <a:r>
              <a:rPr lang="en-US" sz="1400" dirty="0" err="1" smtClean="0"/>
              <a:t>haptically</a:t>
            </a:r>
            <a:r>
              <a:rPr lang="en-US" sz="1400" dirty="0" smtClean="0"/>
              <a:t> – but how?</a:t>
            </a:r>
          </a:p>
          <a:p>
            <a:r>
              <a:rPr lang="en-US" sz="1400" dirty="0" smtClean="0"/>
              <a:t>Guiding cues in the field of view (navigational cues; Google maps)</a:t>
            </a:r>
          </a:p>
          <a:p>
            <a:r>
              <a:rPr lang="en-US" sz="1400" dirty="0" smtClean="0"/>
              <a:t>Hands on learning in a spatially aware context (maintenance; medical; battlefield mission planning)</a:t>
            </a:r>
          </a:p>
          <a:p>
            <a:pPr lvl="1"/>
            <a:r>
              <a:rPr lang="en-US" sz="1200" dirty="0" smtClean="0"/>
              <a:t>Replicating the touch/feel/response of objects</a:t>
            </a:r>
          </a:p>
          <a:p>
            <a:pPr lvl="1"/>
            <a:r>
              <a:rPr lang="en-US" sz="1200" dirty="0" smtClean="0"/>
              <a:t>Ergonomics related to sustained postures</a:t>
            </a:r>
            <a:endParaRPr lang="en-US" sz="1200" dirty="0"/>
          </a:p>
        </p:txBody>
      </p:sp>
      <p:pic>
        <p:nvPicPr>
          <p:cNvPr id="7" name="Picture 6"/>
          <p:cNvPicPr>
            <a:picLocks noChangeAspect="1"/>
          </p:cNvPicPr>
          <p:nvPr/>
        </p:nvPicPr>
        <p:blipFill>
          <a:blip r:embed="rId3"/>
          <a:stretch>
            <a:fillRect/>
          </a:stretch>
        </p:blipFill>
        <p:spPr>
          <a:xfrm>
            <a:off x="724507" y="1675646"/>
            <a:ext cx="2905125" cy="1571625"/>
          </a:xfrm>
          <a:prstGeom prst="rect">
            <a:avLst/>
          </a:prstGeom>
        </p:spPr>
      </p:pic>
      <p:sp>
        <p:nvSpPr>
          <p:cNvPr id="8" name="Rectangle 7"/>
          <p:cNvSpPr/>
          <p:nvPr/>
        </p:nvSpPr>
        <p:spPr>
          <a:xfrm>
            <a:off x="6635888" y="6396335"/>
            <a:ext cx="5421676" cy="461665"/>
          </a:xfrm>
          <a:prstGeom prst="rect">
            <a:avLst/>
          </a:prstGeom>
        </p:spPr>
        <p:txBody>
          <a:bodyPr wrap="none">
            <a:spAutoFit/>
          </a:bodyPr>
          <a:lstStyle/>
          <a:p>
            <a:pPr algn="r"/>
            <a:r>
              <a:rPr lang="en-US" sz="800" dirty="0" smtClean="0">
                <a:hlinkClick r:id="rId4"/>
              </a:rPr>
              <a:t>http://internetmedicine.com/augmented-reality/</a:t>
            </a:r>
            <a:endParaRPr lang="en-US" sz="800" dirty="0" smtClean="0"/>
          </a:p>
          <a:p>
            <a:pPr algn="r"/>
            <a:r>
              <a:rPr lang="en-US" sz="800" dirty="0" smtClean="0">
                <a:hlinkClick r:id="rId5"/>
              </a:rPr>
              <a:t>https://www.diorama.com/2018/12/03/tactical-augmented-reality-microsofts-hololens-headsets-for-battlefield-480-million/</a:t>
            </a:r>
            <a:endParaRPr lang="en-US" sz="800" dirty="0" smtClean="0"/>
          </a:p>
          <a:p>
            <a:pPr algn="r"/>
            <a:r>
              <a:rPr lang="en-US" sz="800" dirty="0" smtClean="0">
                <a:hlinkClick r:id="rId6"/>
              </a:rPr>
              <a:t>https://www.army.mil/article/218583/army_developing_training_to_expand_medical_capabilities</a:t>
            </a:r>
            <a:endParaRPr lang="en-US" sz="800" dirty="0"/>
          </a:p>
        </p:txBody>
      </p:sp>
      <p:pic>
        <p:nvPicPr>
          <p:cNvPr id="9" name="Picture 8"/>
          <p:cNvPicPr>
            <a:picLocks noChangeAspect="1"/>
          </p:cNvPicPr>
          <p:nvPr/>
        </p:nvPicPr>
        <p:blipFill rotWithShape="1">
          <a:blip r:embed="rId7"/>
          <a:srcRect l="5644" t="27237" r="74827" b="40680"/>
          <a:stretch/>
        </p:blipFill>
        <p:spPr>
          <a:xfrm>
            <a:off x="6400162" y="714486"/>
            <a:ext cx="3303307" cy="1783534"/>
          </a:xfrm>
          <a:prstGeom prst="rect">
            <a:avLst/>
          </a:prstGeom>
        </p:spPr>
      </p:pic>
      <p:pic>
        <p:nvPicPr>
          <p:cNvPr id="10" name="Picture 9"/>
          <p:cNvPicPr>
            <a:picLocks noChangeAspect="1"/>
          </p:cNvPicPr>
          <p:nvPr/>
        </p:nvPicPr>
        <p:blipFill>
          <a:blip r:embed="rId8"/>
          <a:stretch>
            <a:fillRect/>
          </a:stretch>
        </p:blipFill>
        <p:spPr>
          <a:xfrm>
            <a:off x="3290212" y="2177438"/>
            <a:ext cx="3576119" cy="2380354"/>
          </a:xfrm>
          <a:prstGeom prst="rect">
            <a:avLst/>
          </a:prstGeom>
        </p:spPr>
      </p:pic>
      <p:pic>
        <p:nvPicPr>
          <p:cNvPr id="11" name="Picture 10"/>
          <p:cNvPicPr>
            <a:picLocks noChangeAspect="1"/>
          </p:cNvPicPr>
          <p:nvPr/>
        </p:nvPicPr>
        <p:blipFill rotWithShape="1">
          <a:blip r:embed="rId9"/>
          <a:srcRect l="22648" t="20912" r="65471" b="60336"/>
          <a:stretch/>
        </p:blipFill>
        <p:spPr>
          <a:xfrm>
            <a:off x="8410669" y="2847381"/>
            <a:ext cx="2801648" cy="14533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15323" y="101180"/>
            <a:ext cx="790622" cy="527081"/>
          </a:xfrm>
          <a:prstGeom prst="rect">
            <a:avLst/>
          </a:prstGeom>
        </p:spPr>
      </p:pic>
    </p:spTree>
    <p:custDataLst>
      <p:tags r:id="rId1"/>
    </p:custDataLst>
    <p:extLst>
      <p:ext uri="{BB962C8B-B14F-4D97-AF65-F5344CB8AC3E}">
        <p14:creationId xmlns:p14="http://schemas.microsoft.com/office/powerpoint/2010/main" val="478929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8149845" y="2638521"/>
            <a:ext cx="3474805" cy="2317478"/>
          </a:xfrm>
          <a:prstGeom prst="round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AR and haptics</a:t>
            </a:r>
            <a:endParaRPr lang="en-US" dirty="0"/>
          </a:p>
        </p:txBody>
      </p:sp>
      <p:pic>
        <p:nvPicPr>
          <p:cNvPr id="6" name="Content Placeholder 5"/>
          <p:cNvPicPr>
            <a:picLocks noGrp="1" noChangeAspect="1"/>
          </p:cNvPicPr>
          <p:nvPr>
            <p:ph sz="half" idx="1"/>
          </p:nvPr>
        </p:nvPicPr>
        <p:blipFill>
          <a:blip r:embed="rId3"/>
          <a:stretch>
            <a:fillRect/>
          </a:stretch>
        </p:blipFill>
        <p:spPr>
          <a:xfrm>
            <a:off x="393721" y="1745009"/>
            <a:ext cx="4401693" cy="2548349"/>
          </a:xfrm>
          <a:prstGeom prst="rect">
            <a:avLst/>
          </a:prstGeom>
        </p:spPr>
      </p:pic>
      <p:sp>
        <p:nvSpPr>
          <p:cNvPr id="9" name="TextBox 8"/>
          <p:cNvSpPr txBox="1"/>
          <p:nvPr/>
        </p:nvSpPr>
        <p:spPr>
          <a:xfrm>
            <a:off x="6360596" y="2638521"/>
            <a:ext cx="1231271" cy="2446824"/>
          </a:xfrm>
          <a:prstGeom prst="rect">
            <a:avLst/>
          </a:prstGeom>
          <a:noFill/>
        </p:spPr>
        <p:txBody>
          <a:bodyPr wrap="square" rtlCol="0">
            <a:spAutoFit/>
          </a:bodyPr>
          <a:lstStyle/>
          <a:p>
            <a:pPr algn="r">
              <a:spcAft>
                <a:spcPts val="600"/>
              </a:spcAft>
            </a:pPr>
            <a:r>
              <a:rPr lang="en-US" sz="1100" b="1" dirty="0" smtClean="0">
                <a:latin typeface="Arial Narrow" panose="020B0606020202030204" pitchFamily="34" charset="0"/>
              </a:rPr>
              <a:t>CUTANEOUS</a:t>
            </a:r>
          </a:p>
          <a:p>
            <a:pPr algn="r">
              <a:spcAft>
                <a:spcPts val="600"/>
              </a:spcAft>
            </a:pPr>
            <a:r>
              <a:rPr lang="en-US" sz="1000" b="1" dirty="0" smtClean="0">
                <a:latin typeface="Arial Narrow" panose="020B0606020202030204" pitchFamily="34" charset="0"/>
              </a:rPr>
              <a:t>2D form and 3D form</a:t>
            </a:r>
          </a:p>
          <a:p>
            <a:pPr algn="r">
              <a:spcAft>
                <a:spcPts val="600"/>
              </a:spcAft>
            </a:pPr>
            <a:endParaRPr lang="en-US" sz="1000" b="1" dirty="0" smtClean="0">
              <a:latin typeface="Arial Narrow" panose="020B0606020202030204" pitchFamily="34" charset="0"/>
            </a:endParaRPr>
          </a:p>
          <a:p>
            <a:pPr algn="r">
              <a:spcAft>
                <a:spcPts val="600"/>
              </a:spcAft>
            </a:pPr>
            <a:r>
              <a:rPr lang="en-US" sz="1000" b="1" dirty="0" smtClean="0">
                <a:latin typeface="Arial Narrow" panose="020B0606020202030204" pitchFamily="34" charset="0"/>
              </a:rPr>
              <a:t>Impact force</a:t>
            </a:r>
          </a:p>
          <a:p>
            <a:pPr algn="r">
              <a:spcAft>
                <a:spcPts val="600"/>
              </a:spcAft>
            </a:pPr>
            <a:r>
              <a:rPr lang="en-US" sz="1100" b="1" dirty="0" smtClean="0">
                <a:latin typeface="Arial Narrow" panose="020B0606020202030204" pitchFamily="34" charset="0"/>
              </a:rPr>
              <a:t>KINESTHETIC</a:t>
            </a:r>
          </a:p>
          <a:p>
            <a:pPr algn="r">
              <a:spcAft>
                <a:spcPts val="600"/>
              </a:spcAft>
            </a:pPr>
            <a:r>
              <a:rPr lang="en-US" sz="1000" b="1" dirty="0" smtClean="0">
                <a:latin typeface="Arial Narrow" panose="020B0606020202030204" pitchFamily="34" charset="0"/>
              </a:rPr>
              <a:t>Body orientation (torso, limbs, head)</a:t>
            </a:r>
          </a:p>
          <a:p>
            <a:pPr algn="r">
              <a:spcAft>
                <a:spcPts val="600"/>
              </a:spcAft>
            </a:pPr>
            <a:r>
              <a:rPr lang="en-US" sz="1000" b="1" dirty="0" smtClean="0">
                <a:latin typeface="Arial Narrow" panose="020B0606020202030204" pitchFamily="34" charset="0"/>
              </a:rPr>
              <a:t>Position in egocentric space</a:t>
            </a:r>
          </a:p>
          <a:p>
            <a:pPr algn="r">
              <a:spcAft>
                <a:spcPts val="600"/>
              </a:spcAft>
            </a:pPr>
            <a:endParaRPr lang="en-US" sz="1000" b="1" dirty="0" smtClean="0">
              <a:latin typeface="Arial Narrow" panose="020B0606020202030204" pitchFamily="34" charset="0"/>
            </a:endParaRPr>
          </a:p>
          <a:p>
            <a:pPr algn="r">
              <a:spcAft>
                <a:spcPts val="600"/>
              </a:spcAft>
            </a:pPr>
            <a:r>
              <a:rPr lang="en-US" sz="1100" b="1" dirty="0" smtClean="0">
                <a:latin typeface="Arial Narrow" panose="020B0606020202030204" pitchFamily="34" charset="0"/>
              </a:rPr>
              <a:t>PROPRIOCEPTION</a:t>
            </a:r>
            <a:endParaRPr lang="en-US" sz="1100" b="1" dirty="0">
              <a:latin typeface="Arial Narrow" panose="020B0606020202030204" pitchFamily="34" charset="0"/>
            </a:endParaRPr>
          </a:p>
        </p:txBody>
      </p:sp>
      <p:sp>
        <p:nvSpPr>
          <p:cNvPr id="10" name="TextBox 9"/>
          <p:cNvSpPr txBox="1"/>
          <p:nvPr/>
        </p:nvSpPr>
        <p:spPr>
          <a:xfrm>
            <a:off x="7475144" y="5213028"/>
            <a:ext cx="4716856" cy="246221"/>
          </a:xfrm>
          <a:prstGeom prst="rect">
            <a:avLst/>
          </a:prstGeom>
          <a:noFill/>
        </p:spPr>
        <p:txBody>
          <a:bodyPr wrap="square" rtlCol="0">
            <a:spAutoFit/>
          </a:bodyPr>
          <a:lstStyle/>
          <a:p>
            <a:pPr algn="r">
              <a:spcAft>
                <a:spcPts val="600"/>
              </a:spcAft>
            </a:pPr>
            <a:r>
              <a:rPr lang="en-US" sz="1000" b="1" dirty="0" smtClean="0">
                <a:latin typeface="Arial Narrow" panose="020B0606020202030204" pitchFamily="34" charset="0"/>
              </a:rPr>
              <a:t>Cognitive		Associative		Autonomous</a:t>
            </a:r>
          </a:p>
        </p:txBody>
      </p:sp>
      <p:sp>
        <p:nvSpPr>
          <p:cNvPr id="11" name="TextBox 10"/>
          <p:cNvSpPr txBox="1"/>
          <p:nvPr/>
        </p:nvSpPr>
        <p:spPr>
          <a:xfrm>
            <a:off x="4989532" y="3498286"/>
            <a:ext cx="1231271" cy="461665"/>
          </a:xfrm>
          <a:prstGeom prst="rect">
            <a:avLst/>
          </a:prstGeom>
          <a:noFill/>
        </p:spPr>
        <p:txBody>
          <a:bodyPr wrap="square" rtlCol="0">
            <a:spAutoFit/>
          </a:bodyPr>
          <a:lstStyle/>
          <a:p>
            <a:pPr algn="r">
              <a:spcAft>
                <a:spcPts val="600"/>
              </a:spcAft>
            </a:pPr>
            <a:r>
              <a:rPr lang="en-US" sz="1200" b="1" dirty="0" smtClean="0">
                <a:latin typeface="Arial Narrow" panose="020B0606020202030204" pitchFamily="34" charset="0"/>
              </a:rPr>
              <a:t>SENSORY SYSTEM</a:t>
            </a:r>
            <a:endParaRPr lang="en-US" sz="1200" b="1" dirty="0">
              <a:latin typeface="Arial Narrow" panose="020B0606020202030204" pitchFamily="34" charset="0"/>
            </a:endParaRPr>
          </a:p>
        </p:txBody>
      </p:sp>
      <p:sp>
        <p:nvSpPr>
          <p:cNvPr id="12" name="TextBox 11"/>
          <p:cNvSpPr txBox="1"/>
          <p:nvPr/>
        </p:nvSpPr>
        <p:spPr>
          <a:xfrm>
            <a:off x="8149845" y="5776461"/>
            <a:ext cx="3367453" cy="276999"/>
          </a:xfrm>
          <a:prstGeom prst="rect">
            <a:avLst/>
          </a:prstGeom>
          <a:noFill/>
        </p:spPr>
        <p:txBody>
          <a:bodyPr wrap="square" rtlCol="0">
            <a:spAutoFit/>
          </a:bodyPr>
          <a:lstStyle/>
          <a:p>
            <a:pPr algn="r">
              <a:spcAft>
                <a:spcPts val="600"/>
              </a:spcAft>
            </a:pPr>
            <a:r>
              <a:rPr lang="en-US" sz="1200" b="1" dirty="0" smtClean="0">
                <a:latin typeface="Arial Narrow" panose="020B0606020202030204" pitchFamily="34" charset="0"/>
              </a:rPr>
              <a:t>MOTOR LEARNING STAGES (</a:t>
            </a:r>
            <a:r>
              <a:rPr lang="en-US" sz="1200" b="1" dirty="0" err="1" smtClean="0">
                <a:latin typeface="Arial Narrow" panose="020B0606020202030204" pitchFamily="34" charset="0"/>
              </a:rPr>
              <a:t>Fitts</a:t>
            </a:r>
            <a:r>
              <a:rPr lang="en-US" sz="1200" b="1" dirty="0" smtClean="0">
                <a:latin typeface="Arial Narrow" panose="020B0606020202030204" pitchFamily="34" charset="0"/>
              </a:rPr>
              <a:t> &amp; Posner, 1967)</a:t>
            </a:r>
            <a:endParaRPr lang="en-US" sz="1200" b="1" dirty="0">
              <a:latin typeface="Arial Narrow" panose="020B0606020202030204" pitchFamily="34" charset="0"/>
            </a:endParaRPr>
          </a:p>
        </p:txBody>
      </p:sp>
      <p:cxnSp>
        <p:nvCxnSpPr>
          <p:cNvPr id="15" name="Straight Connector 14"/>
          <p:cNvCxnSpPr/>
          <p:nvPr/>
        </p:nvCxnSpPr>
        <p:spPr>
          <a:xfrm>
            <a:off x="7767878" y="5085345"/>
            <a:ext cx="40921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85985" y="2471596"/>
            <a:ext cx="9053" cy="2613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p:nvPr/>
        </p:nvPicPr>
        <p:blipFill rotWithShape="1">
          <a:blip r:embed="rId4" cstate="print">
            <a:extLst>
              <a:ext uri="{28A0092B-C50C-407E-A947-70E740481C1C}">
                <a14:useLocalDpi xmlns:a14="http://schemas.microsoft.com/office/drawing/2010/main" val="0"/>
              </a:ext>
            </a:extLst>
          </a:blip>
          <a:srcRect l="32033" t="60659" r="58926" b="29060"/>
          <a:stretch/>
        </p:blipFill>
        <p:spPr>
          <a:xfrm>
            <a:off x="8630447" y="3427933"/>
            <a:ext cx="878186" cy="532018"/>
          </a:xfrm>
          <a:prstGeom prst="rect">
            <a:avLst/>
          </a:prstGeom>
        </p:spPr>
      </p:pic>
      <p:pic>
        <p:nvPicPr>
          <p:cNvPr id="19" name="Picture 18"/>
          <p:cNvPicPr/>
          <p:nvPr/>
        </p:nvPicPr>
        <p:blipFill rotWithShape="1">
          <a:blip r:embed="rId4" cstate="print">
            <a:extLst>
              <a:ext uri="{28A0092B-C50C-407E-A947-70E740481C1C}">
                <a14:useLocalDpi xmlns:a14="http://schemas.microsoft.com/office/drawing/2010/main" val="0"/>
              </a:ext>
            </a:extLst>
          </a:blip>
          <a:srcRect l="71702" t="19007" r="16979" b="67595"/>
          <a:stretch/>
        </p:blipFill>
        <p:spPr>
          <a:xfrm>
            <a:off x="10026913" y="3400490"/>
            <a:ext cx="937966" cy="575907"/>
          </a:xfrm>
          <a:prstGeom prst="rect">
            <a:avLst/>
          </a:prstGeom>
        </p:spPr>
      </p:pic>
      <p:sp>
        <p:nvSpPr>
          <p:cNvPr id="21" name="TextBox 20"/>
          <p:cNvSpPr txBox="1"/>
          <p:nvPr/>
        </p:nvSpPr>
        <p:spPr>
          <a:xfrm>
            <a:off x="10438646" y="6581869"/>
            <a:ext cx="1753354" cy="276999"/>
          </a:xfrm>
          <a:prstGeom prst="rect">
            <a:avLst/>
          </a:prstGeom>
          <a:noFill/>
        </p:spPr>
        <p:txBody>
          <a:bodyPr wrap="square" rtlCol="0">
            <a:spAutoFit/>
          </a:bodyPr>
          <a:lstStyle/>
          <a:p>
            <a:pPr algn="r"/>
            <a:r>
              <a:rPr lang="en-US" sz="1200" dirty="0" smtClean="0"/>
              <a:t>Kelly Hale, 2019</a:t>
            </a:r>
            <a:endParaRPr lang="en-US" sz="1200" dirty="0"/>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323" y="101180"/>
            <a:ext cx="790622" cy="527081"/>
          </a:xfrm>
          <a:prstGeom prst="rect">
            <a:avLst/>
          </a:prstGeom>
        </p:spPr>
      </p:pic>
    </p:spTree>
    <p:custDataLst>
      <p:tags r:id="rId1"/>
    </p:custDataLst>
    <p:extLst>
      <p:ext uri="{BB962C8B-B14F-4D97-AF65-F5344CB8AC3E}">
        <p14:creationId xmlns:p14="http://schemas.microsoft.com/office/powerpoint/2010/main" val="1629895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ato"/>
                <a:ea typeface="Lato"/>
                <a:cs typeface="Lato"/>
                <a:sym typeface="Lato"/>
              </a:rPr>
              <a:t>Augmented Reality: What It Can and Cannot Do</a:t>
            </a:r>
            <a:endParaRPr lang="en-US" dirty="0"/>
          </a:p>
        </p:txBody>
      </p:sp>
      <p:sp>
        <p:nvSpPr>
          <p:cNvPr id="3" name="Text Placeholder 2"/>
          <p:cNvSpPr>
            <a:spLocks noGrp="1"/>
          </p:cNvSpPr>
          <p:nvPr>
            <p:ph type="body" idx="1"/>
          </p:nvPr>
        </p:nvSpPr>
        <p:spPr/>
        <p:txBody>
          <a:bodyPr/>
          <a:lstStyle/>
          <a:p>
            <a:r>
              <a:rPr lang="en-US" dirty="0" smtClean="0"/>
              <a:t>Wednesday, August 14, 2019</a:t>
            </a:r>
            <a:endParaRPr lang="en-US" dirty="0"/>
          </a:p>
        </p:txBody>
      </p:sp>
    </p:spTree>
    <p:extLst>
      <p:ext uri="{BB962C8B-B14F-4D97-AF65-F5344CB8AC3E}">
        <p14:creationId xmlns:p14="http://schemas.microsoft.com/office/powerpoint/2010/main" val="617868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Opportunities</a:t>
            </a:r>
            <a:endParaRPr lang="en-US" dirty="0"/>
          </a:p>
        </p:txBody>
      </p:sp>
      <p:sp>
        <p:nvSpPr>
          <p:cNvPr id="5" name="Content Placeholder 4"/>
          <p:cNvSpPr>
            <a:spLocks noGrp="1"/>
          </p:cNvSpPr>
          <p:nvPr>
            <p:ph idx="1"/>
          </p:nvPr>
        </p:nvSpPr>
        <p:spPr/>
        <p:txBody>
          <a:bodyPr>
            <a:normAutofit lnSpcReduction="10000"/>
          </a:bodyPr>
          <a:lstStyle/>
          <a:p>
            <a:r>
              <a:rPr lang="en-US" dirty="0" smtClean="0"/>
              <a:t>AR systems are advancing rapidly, and being targeted for impacting training in egocentric space</a:t>
            </a:r>
          </a:p>
          <a:p>
            <a:r>
              <a:rPr lang="en-US" dirty="0" smtClean="0"/>
              <a:t>Haptics systems are on the rise and offering more advanced interactions, yet </a:t>
            </a:r>
            <a:r>
              <a:rPr lang="en-US" dirty="0"/>
              <a:t>3D gesturing and interaction </a:t>
            </a:r>
            <a:r>
              <a:rPr lang="en-US" dirty="0" smtClean="0"/>
              <a:t>are challenging </a:t>
            </a:r>
            <a:r>
              <a:rPr lang="en-US" dirty="0"/>
              <a:t>to replicate</a:t>
            </a:r>
          </a:p>
          <a:p>
            <a:r>
              <a:rPr lang="en-US" dirty="0" smtClean="0"/>
              <a:t>Need a strategic roadmap to drive appropriate, meaningful, cost-effective haptics interactions to AR solutions that optimize learning and training transfer with operational impact</a:t>
            </a:r>
          </a:p>
          <a:p>
            <a:pPr lvl="1"/>
            <a:r>
              <a:rPr lang="en-US" dirty="0" smtClean="0"/>
              <a:t>Ergonomics of sustained postures</a:t>
            </a:r>
          </a:p>
          <a:p>
            <a:pPr lvl="1"/>
            <a:r>
              <a:rPr lang="en-US" dirty="0" smtClean="0"/>
              <a:t>Training hands on physical interactions – spatial accuracy; fine motor tasks</a:t>
            </a:r>
            <a:endParaRPr lang="en-US" dirty="0"/>
          </a:p>
        </p:txBody>
      </p:sp>
      <p:sp>
        <p:nvSpPr>
          <p:cNvPr id="6" name="TextBox 5"/>
          <p:cNvSpPr txBox="1"/>
          <p:nvPr/>
        </p:nvSpPr>
        <p:spPr>
          <a:xfrm>
            <a:off x="10438646" y="6581869"/>
            <a:ext cx="1753354" cy="276999"/>
          </a:xfrm>
          <a:prstGeom prst="rect">
            <a:avLst/>
          </a:prstGeom>
          <a:noFill/>
        </p:spPr>
        <p:txBody>
          <a:bodyPr wrap="square" rtlCol="0">
            <a:spAutoFit/>
          </a:bodyPr>
          <a:lstStyle/>
          <a:p>
            <a:pPr algn="r"/>
            <a:r>
              <a:rPr lang="en-US" sz="1200" dirty="0" smtClean="0"/>
              <a:t>Kelly Hale, 2019</a:t>
            </a:r>
            <a:endParaRPr lang="en-US" sz="1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323" y="101180"/>
            <a:ext cx="790622" cy="527081"/>
          </a:xfrm>
          <a:prstGeom prst="rect">
            <a:avLst/>
          </a:prstGeom>
        </p:spPr>
      </p:pic>
      <p:sp>
        <p:nvSpPr>
          <p:cNvPr id="8" name="TextBox 7"/>
          <p:cNvSpPr txBox="1"/>
          <p:nvPr/>
        </p:nvSpPr>
        <p:spPr>
          <a:xfrm>
            <a:off x="606582" y="6581869"/>
            <a:ext cx="4188832" cy="246221"/>
          </a:xfrm>
          <a:prstGeom prst="rect">
            <a:avLst/>
          </a:prstGeom>
          <a:noFill/>
        </p:spPr>
        <p:txBody>
          <a:bodyPr wrap="square" rtlCol="0">
            <a:spAutoFit/>
          </a:bodyPr>
          <a:lstStyle/>
          <a:p>
            <a:r>
              <a:rPr lang="en-US" sz="1000" dirty="0" err="1" smtClean="0"/>
              <a:t>Aliprantis</a:t>
            </a:r>
            <a:r>
              <a:rPr lang="en-US" sz="1000" dirty="0" smtClean="0"/>
              <a:t>, et al., 2019</a:t>
            </a:r>
            <a:endParaRPr lang="en-US" sz="1000" dirty="0"/>
          </a:p>
        </p:txBody>
      </p:sp>
    </p:spTree>
    <p:custDataLst>
      <p:tags r:id="rId1"/>
    </p:custDataLst>
    <p:extLst>
      <p:ext uri="{BB962C8B-B14F-4D97-AF65-F5344CB8AC3E}">
        <p14:creationId xmlns:p14="http://schemas.microsoft.com/office/powerpoint/2010/main" val="1912475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E8DE-6EA7-1D47-9306-1F7775EB5301}"/>
              </a:ext>
            </a:extLst>
          </p:cNvPr>
          <p:cNvSpPr>
            <a:spLocks noGrp="1"/>
          </p:cNvSpPr>
          <p:nvPr>
            <p:ph type="title"/>
          </p:nvPr>
        </p:nvSpPr>
        <p:spPr/>
        <p:txBody>
          <a:bodyPr/>
          <a:lstStyle/>
          <a:p>
            <a:r>
              <a:rPr lang="en-US" dirty="0" smtClean="0"/>
              <a:t>Experiences at Wright-Patterson Air Force Base</a:t>
            </a:r>
            <a:endParaRPr lang="en-US" dirty="0"/>
          </a:p>
        </p:txBody>
      </p:sp>
      <p:sp>
        <p:nvSpPr>
          <p:cNvPr id="3" name="Content Placeholder 2">
            <a:extLst>
              <a:ext uri="{FF2B5EF4-FFF2-40B4-BE49-F238E27FC236}">
                <a16:creationId xmlns:a16="http://schemas.microsoft.com/office/drawing/2014/main" id="{4071E698-600D-5D43-9C67-FCAFD55C5674}"/>
              </a:ext>
            </a:extLst>
          </p:cNvPr>
          <p:cNvSpPr>
            <a:spLocks noGrp="1"/>
          </p:cNvSpPr>
          <p:nvPr>
            <p:ph idx="1"/>
          </p:nvPr>
        </p:nvSpPr>
        <p:spPr/>
        <p:txBody>
          <a:bodyPr/>
          <a:lstStyle/>
          <a:p>
            <a:pPr lvl="0"/>
            <a:r>
              <a:rPr lang="en-US" dirty="0" smtClean="0"/>
              <a:t>Technology has been available and utilized </a:t>
            </a:r>
            <a:br>
              <a:rPr lang="en-US" dirty="0" smtClean="0"/>
            </a:br>
            <a:r>
              <a:rPr lang="en-US" dirty="0" smtClean="0"/>
              <a:t>for several years however:</a:t>
            </a:r>
          </a:p>
          <a:p>
            <a:pPr lvl="1"/>
            <a:r>
              <a:rPr lang="en-US" dirty="0" smtClean="0"/>
              <a:t>Usage has been cost-prohibitive</a:t>
            </a:r>
          </a:p>
          <a:p>
            <a:pPr lvl="1"/>
            <a:r>
              <a:rPr lang="en-US" dirty="0" smtClean="0"/>
              <a:t>Experience and results have been less than </a:t>
            </a:r>
            <a:br>
              <a:rPr lang="en-US" dirty="0" smtClean="0"/>
            </a:br>
            <a:r>
              <a:rPr lang="en-US" dirty="0" smtClean="0"/>
              <a:t>optimal</a:t>
            </a:r>
            <a:endParaRPr lang="en-US" dirty="0"/>
          </a:p>
          <a:p>
            <a:pPr lvl="0"/>
            <a:r>
              <a:rPr lang="en-US" dirty="0" smtClean="0"/>
              <a:t>With reductions in price point, we have the chance (and the responsibility) to implement correctly</a:t>
            </a:r>
            <a:endParaRPr lang="en-US" dirty="0"/>
          </a:p>
          <a:p>
            <a:pPr lvl="0"/>
            <a:r>
              <a:rPr lang="en-US" dirty="0" smtClean="0"/>
              <a:t>Be careful with technology – don’t move beyond enablement to impediment!</a:t>
            </a:r>
            <a:endParaRPr lang="en-US" dirty="0"/>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1675" y="1647804"/>
            <a:ext cx="1186710" cy="1661110"/>
          </a:xfrm>
          <a:prstGeom prst="rect">
            <a:avLst/>
          </a:prstGeom>
        </p:spPr>
      </p:pic>
      <p:sp>
        <p:nvSpPr>
          <p:cNvPr id="5" name="TextBox 4"/>
          <p:cNvSpPr txBox="1"/>
          <p:nvPr/>
        </p:nvSpPr>
        <p:spPr>
          <a:xfrm>
            <a:off x="9424735" y="1706629"/>
            <a:ext cx="2478505" cy="923330"/>
          </a:xfrm>
          <a:prstGeom prst="rect">
            <a:avLst/>
          </a:prstGeom>
          <a:noFill/>
        </p:spPr>
        <p:txBody>
          <a:bodyPr wrap="square" rtlCol="0">
            <a:spAutoFit/>
          </a:bodyPr>
          <a:lstStyle/>
          <a:p>
            <a:endParaRPr lang="en-US" dirty="0" smtClean="0"/>
          </a:p>
          <a:p>
            <a:r>
              <a:rPr lang="en-US" dirty="0" smtClean="0"/>
              <a:t>Dr. Paul </a:t>
            </a:r>
            <a:r>
              <a:rPr lang="en-US" dirty="0" err="1" smtClean="0"/>
              <a:t>Havig</a:t>
            </a:r>
            <a:endParaRPr lang="en-US" dirty="0" smtClean="0"/>
          </a:p>
          <a:p>
            <a:r>
              <a:rPr lang="en-US" dirty="0" smtClean="0"/>
              <a:t>Air Force Laboratory</a:t>
            </a:r>
            <a:endParaRPr lang="en-US" dirty="0"/>
          </a:p>
        </p:txBody>
      </p:sp>
    </p:spTree>
    <p:extLst>
      <p:ext uri="{BB962C8B-B14F-4D97-AF65-F5344CB8AC3E}">
        <p14:creationId xmlns:p14="http://schemas.microsoft.com/office/powerpoint/2010/main" val="1310653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 AR Exploration</a:t>
            </a:r>
            <a:endParaRPr lang="en-US" dirty="0"/>
          </a:p>
        </p:txBody>
      </p:sp>
      <p:sp>
        <p:nvSpPr>
          <p:cNvPr id="4" name="Content Placeholder 3"/>
          <p:cNvSpPr>
            <a:spLocks noGrp="1"/>
          </p:cNvSpPr>
          <p:nvPr>
            <p:ph idx="1"/>
          </p:nvPr>
        </p:nvSpPr>
        <p:spPr>
          <a:xfrm>
            <a:off x="838200" y="1442720"/>
            <a:ext cx="10515600" cy="4734243"/>
          </a:xfrm>
        </p:spPr>
        <p:txBody>
          <a:bodyPr>
            <a:normAutofit fontScale="92500" lnSpcReduction="20000"/>
          </a:bodyPr>
          <a:lstStyle/>
          <a:p>
            <a:r>
              <a:rPr lang="en-US" dirty="0" smtClean="0"/>
              <a:t>Screen Based</a:t>
            </a:r>
          </a:p>
          <a:p>
            <a:pPr lvl="1"/>
            <a:r>
              <a:rPr lang="en-US" dirty="0" smtClean="0"/>
              <a:t>TV</a:t>
            </a:r>
          </a:p>
          <a:p>
            <a:pPr lvl="2"/>
            <a:r>
              <a:rPr lang="en-US" dirty="0" smtClean="0"/>
              <a:t>Sports – SMT.com sports AR</a:t>
            </a:r>
          </a:p>
          <a:p>
            <a:pPr lvl="1"/>
            <a:r>
              <a:rPr lang="en-US" dirty="0" smtClean="0"/>
              <a:t>Phone/Tablet</a:t>
            </a:r>
          </a:p>
          <a:p>
            <a:pPr lvl="2"/>
            <a:r>
              <a:rPr lang="en-US" dirty="0" smtClean="0"/>
              <a:t>Sports – MLB Ballparks App</a:t>
            </a:r>
          </a:p>
          <a:p>
            <a:pPr lvl="2"/>
            <a:r>
              <a:rPr lang="en-US" dirty="0" smtClean="0"/>
              <a:t>Household – </a:t>
            </a:r>
          </a:p>
          <a:p>
            <a:pPr lvl="3"/>
            <a:r>
              <a:rPr lang="en-US" dirty="0" smtClean="0"/>
              <a:t>Ikea – AR furniture placement tool (2017)</a:t>
            </a:r>
          </a:p>
          <a:p>
            <a:pPr lvl="3"/>
            <a:r>
              <a:rPr lang="en-US" dirty="0" smtClean="0"/>
              <a:t>Houzz – AR Kit (2017)</a:t>
            </a:r>
          </a:p>
          <a:p>
            <a:r>
              <a:rPr lang="en-US" dirty="0" smtClean="0"/>
              <a:t>Glasses Based</a:t>
            </a:r>
          </a:p>
          <a:p>
            <a:pPr lvl="1"/>
            <a:r>
              <a:rPr lang="en-US" dirty="0" smtClean="0"/>
              <a:t>Training/Industrial</a:t>
            </a:r>
          </a:p>
          <a:p>
            <a:pPr lvl="2"/>
            <a:r>
              <a:rPr lang="en-US" dirty="0" smtClean="0"/>
              <a:t>Google Glass</a:t>
            </a:r>
          </a:p>
          <a:p>
            <a:pPr lvl="2"/>
            <a:r>
              <a:rPr lang="en-US" dirty="0" smtClean="0"/>
              <a:t>Microsoft HoloLens</a:t>
            </a:r>
          </a:p>
          <a:p>
            <a:pPr lvl="2"/>
            <a:r>
              <a:rPr lang="en-US" dirty="0" smtClean="0"/>
              <a:t>Magic Leap</a:t>
            </a:r>
          </a:p>
          <a:p>
            <a:pPr lvl="1"/>
            <a:r>
              <a:rPr lang="en-US" dirty="0" smtClean="0"/>
              <a:t>Sports</a:t>
            </a:r>
          </a:p>
          <a:p>
            <a:pPr lvl="2"/>
            <a:r>
              <a:rPr lang="en-US" dirty="0" smtClean="0"/>
              <a:t>Solos/</a:t>
            </a:r>
            <a:r>
              <a:rPr lang="en-US" dirty="0" err="1" smtClean="0"/>
              <a:t>Everysight</a:t>
            </a:r>
            <a:r>
              <a:rPr lang="en-US" dirty="0" smtClean="0"/>
              <a:t> Raptor – cycling based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558" r="13040"/>
          <a:stretch/>
        </p:blipFill>
        <p:spPr>
          <a:xfrm>
            <a:off x="7317204" y="1690688"/>
            <a:ext cx="1156033" cy="1615177"/>
          </a:xfrm>
          <a:prstGeom prst="rect">
            <a:avLst/>
          </a:prstGeom>
        </p:spPr>
      </p:pic>
      <p:sp>
        <p:nvSpPr>
          <p:cNvPr id="6" name="TextBox 5"/>
          <p:cNvSpPr txBox="1"/>
          <p:nvPr/>
        </p:nvSpPr>
        <p:spPr>
          <a:xfrm>
            <a:off x="9424735" y="1706629"/>
            <a:ext cx="2478505" cy="923330"/>
          </a:xfrm>
          <a:prstGeom prst="rect">
            <a:avLst/>
          </a:prstGeom>
          <a:noFill/>
        </p:spPr>
        <p:txBody>
          <a:bodyPr wrap="square" rtlCol="0">
            <a:spAutoFit/>
          </a:bodyPr>
          <a:lstStyle/>
          <a:p>
            <a:endParaRPr lang="en-US" dirty="0" smtClean="0"/>
          </a:p>
          <a:p>
            <a:r>
              <a:rPr lang="en-US" dirty="0"/>
              <a:t>Ken Mayer</a:t>
            </a:r>
          </a:p>
          <a:p>
            <a:r>
              <a:rPr lang="en-US" dirty="0"/>
              <a:t>Ford Motor Company</a:t>
            </a:r>
            <a:endParaRPr lang="en-US" dirty="0"/>
          </a:p>
        </p:txBody>
      </p:sp>
    </p:spTree>
    <p:custDataLst>
      <p:tags r:id="rId1"/>
    </p:custDataLst>
    <p:extLst>
      <p:ext uri="{BB962C8B-B14F-4D97-AF65-F5344CB8AC3E}">
        <p14:creationId xmlns:p14="http://schemas.microsoft.com/office/powerpoint/2010/main" val="3397274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Automotive</a:t>
            </a:r>
            <a:endParaRPr lang="en-US" dirty="0"/>
          </a:p>
        </p:txBody>
      </p:sp>
      <p:sp>
        <p:nvSpPr>
          <p:cNvPr id="3" name="Content Placeholder 2"/>
          <p:cNvSpPr>
            <a:spLocks noGrp="1"/>
          </p:cNvSpPr>
          <p:nvPr>
            <p:ph idx="1"/>
          </p:nvPr>
        </p:nvSpPr>
        <p:spPr>
          <a:xfrm>
            <a:off x="838200" y="1442720"/>
            <a:ext cx="10515600" cy="4734243"/>
          </a:xfrm>
        </p:spPr>
        <p:txBody>
          <a:bodyPr/>
          <a:lstStyle/>
          <a:p>
            <a:r>
              <a:rPr lang="en-US" dirty="0" smtClean="0"/>
              <a:t>Use Cases</a:t>
            </a:r>
          </a:p>
          <a:p>
            <a:pPr lvl="1"/>
            <a:r>
              <a:rPr lang="en-US" dirty="0" smtClean="0"/>
              <a:t>Navigation and Wayfinding</a:t>
            </a:r>
          </a:p>
          <a:p>
            <a:pPr lvl="1"/>
            <a:r>
              <a:rPr lang="en-US" dirty="0" smtClean="0"/>
              <a:t>Driver</a:t>
            </a:r>
            <a:r>
              <a:rPr lang="en-US" baseline="0" dirty="0" smtClean="0"/>
              <a:t> Assistance Technology</a:t>
            </a:r>
          </a:p>
          <a:p>
            <a:r>
              <a:rPr lang="en-US" dirty="0" smtClean="0"/>
              <a:t>Expectation</a:t>
            </a:r>
            <a:r>
              <a:rPr lang="en-US" baseline="0" dirty="0" smtClean="0"/>
              <a:t> Vs Reality</a:t>
            </a:r>
          </a:p>
          <a:p>
            <a:pPr lvl="1"/>
            <a:r>
              <a:rPr lang="en-US" dirty="0" smtClean="0"/>
              <a:t>Field of View/Packaging</a:t>
            </a:r>
          </a:p>
          <a:p>
            <a:pPr lvl="1"/>
            <a:r>
              <a:rPr lang="en-US" dirty="0" smtClean="0"/>
              <a:t>Data</a:t>
            </a:r>
            <a:r>
              <a:rPr lang="en-US" baseline="0" dirty="0" smtClean="0"/>
              <a:t> management</a:t>
            </a:r>
          </a:p>
          <a:p>
            <a:r>
              <a:rPr lang="en-US" dirty="0" smtClean="0"/>
              <a:t>Timeline</a:t>
            </a:r>
          </a:p>
          <a:p>
            <a:pPr lvl="1"/>
            <a:r>
              <a:rPr lang="en-US" baseline="0" dirty="0" smtClean="0"/>
              <a:t>Ar</a:t>
            </a:r>
            <a:r>
              <a:rPr lang="en-US" dirty="0" smtClean="0"/>
              <a:t>e glasses going to be the next big thing and built in AR is a fail?</a:t>
            </a:r>
          </a:p>
        </p:txBody>
      </p:sp>
    </p:spTree>
    <p:custDataLst>
      <p:tags r:id="rId1"/>
    </p:custDataLst>
    <p:extLst>
      <p:ext uri="{BB962C8B-B14F-4D97-AF65-F5344CB8AC3E}">
        <p14:creationId xmlns:p14="http://schemas.microsoft.com/office/powerpoint/2010/main" val="344848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of View and Limitations</a:t>
            </a:r>
            <a:endParaRPr lang="en-US" dirty="0"/>
          </a:p>
        </p:txBody>
      </p:sp>
      <p:pic>
        <p:nvPicPr>
          <p:cNvPr id="4" name="Content Placeholder 3"/>
          <p:cNvPicPr>
            <a:picLocks noGrp="1" noChangeAspect="1"/>
          </p:cNvPicPr>
          <p:nvPr>
            <p:ph idx="1"/>
          </p:nvPr>
        </p:nvPicPr>
        <p:blipFill>
          <a:blip r:embed="rId3"/>
          <a:stretch>
            <a:fillRect/>
          </a:stretch>
        </p:blipFill>
        <p:spPr>
          <a:xfrm>
            <a:off x="1740999" y="1825625"/>
            <a:ext cx="8710001" cy="4351338"/>
          </a:xfrm>
          <a:prstGeom prst="rect">
            <a:avLst/>
          </a:prstGeom>
        </p:spPr>
      </p:pic>
    </p:spTree>
    <p:custDataLst>
      <p:tags r:id="rId1"/>
    </p:custDataLst>
    <p:extLst>
      <p:ext uri="{BB962C8B-B14F-4D97-AF65-F5344CB8AC3E}">
        <p14:creationId xmlns:p14="http://schemas.microsoft.com/office/powerpoint/2010/main" val="3688757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 from NASA JPL</a:t>
            </a:r>
            <a:endParaRPr lang="en-US" dirty="0"/>
          </a:p>
        </p:txBody>
      </p:sp>
      <p:sp>
        <p:nvSpPr>
          <p:cNvPr id="3" name="Content Placeholder 2"/>
          <p:cNvSpPr>
            <a:spLocks noGrp="1"/>
          </p:cNvSpPr>
          <p:nvPr>
            <p:ph idx="1"/>
          </p:nvPr>
        </p:nvSpPr>
        <p:spPr>
          <a:xfrm>
            <a:off x="838201" y="1825625"/>
            <a:ext cx="7102642" cy="4351338"/>
          </a:xfrm>
        </p:spPr>
        <p:txBody>
          <a:bodyPr/>
          <a:lstStyle/>
          <a:p>
            <a:r>
              <a:rPr lang="en-US" dirty="0" smtClean="0"/>
              <a:t>How </a:t>
            </a:r>
            <a:r>
              <a:rPr lang="en-US" dirty="0" err="1"/>
              <a:t>ProtoSpace</a:t>
            </a:r>
            <a:r>
              <a:rPr lang="en-US" dirty="0"/>
              <a:t> has been used in designing spacecraft for JPL missions</a:t>
            </a:r>
          </a:p>
          <a:p>
            <a:r>
              <a:rPr lang="en-US" dirty="0" smtClean="0"/>
              <a:t>AR </a:t>
            </a:r>
            <a:r>
              <a:rPr lang="en-US" dirty="0"/>
              <a:t>procedure research on assembly of the instrument components.</a:t>
            </a:r>
          </a:p>
          <a:p>
            <a:r>
              <a:rPr lang="en-US" dirty="0" smtClean="0"/>
              <a:t>Limitations </a:t>
            </a:r>
            <a:r>
              <a:rPr lang="en-US" dirty="0"/>
              <a:t>and Challenges - viewer vs doer.</a:t>
            </a:r>
          </a:p>
          <a:p>
            <a:endParaRPr lang="en-US" dirty="0" smtClean="0"/>
          </a:p>
        </p:txBody>
      </p:sp>
      <p:sp>
        <p:nvSpPr>
          <p:cNvPr id="4" name="TextBox 3"/>
          <p:cNvSpPr txBox="1"/>
          <p:nvPr/>
        </p:nvSpPr>
        <p:spPr>
          <a:xfrm>
            <a:off x="9424735" y="1706629"/>
            <a:ext cx="2478505" cy="923330"/>
          </a:xfrm>
          <a:prstGeom prst="rect">
            <a:avLst/>
          </a:prstGeom>
          <a:noFill/>
        </p:spPr>
        <p:txBody>
          <a:bodyPr wrap="square" rtlCol="0">
            <a:spAutoFit/>
          </a:bodyPr>
          <a:lstStyle/>
          <a:p>
            <a:endParaRPr lang="en-US" dirty="0" smtClean="0"/>
          </a:p>
          <a:p>
            <a:r>
              <a:rPr lang="en-US" dirty="0"/>
              <a:t>Dr. So Young Kim</a:t>
            </a:r>
          </a:p>
          <a:p>
            <a:r>
              <a:rPr lang="en-US" dirty="0"/>
              <a:t>NASA JPL</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387" r="10325"/>
          <a:stretch/>
        </p:blipFill>
        <p:spPr>
          <a:xfrm>
            <a:off x="8079970" y="1408999"/>
            <a:ext cx="1205637" cy="1666009"/>
          </a:xfrm>
          <a:prstGeom prst="rect">
            <a:avLst/>
          </a:prstGeom>
        </p:spPr>
      </p:pic>
    </p:spTree>
    <p:extLst>
      <p:ext uri="{BB962C8B-B14F-4D97-AF65-F5344CB8AC3E}">
        <p14:creationId xmlns:p14="http://schemas.microsoft.com/office/powerpoint/2010/main" val="271777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Q&amp;A</a:t>
            </a:r>
            <a:endParaRPr lang="en-US" dirty="0"/>
          </a:p>
        </p:txBody>
      </p:sp>
    </p:spTree>
    <p:extLst>
      <p:ext uri="{BB962C8B-B14F-4D97-AF65-F5344CB8AC3E}">
        <p14:creationId xmlns:p14="http://schemas.microsoft.com/office/powerpoint/2010/main" val="2600937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E8DE-6EA7-1D47-9306-1F7775EB5301}"/>
              </a:ext>
            </a:extLst>
          </p:cNvPr>
          <p:cNvSpPr>
            <a:spLocks noGrp="1"/>
          </p:cNvSpPr>
          <p:nvPr>
            <p:ph type="title"/>
          </p:nvPr>
        </p:nvSpPr>
        <p:spPr>
          <a:xfrm>
            <a:off x="838200" y="365126"/>
            <a:ext cx="10515600" cy="661570"/>
          </a:xfrm>
        </p:spPr>
        <p:txBody>
          <a:bodyPr>
            <a:normAutofit fontScale="90000"/>
          </a:bodyPr>
          <a:lstStyle/>
          <a:p>
            <a:r>
              <a:rPr lang="en-US" dirty="0" smtClean="0"/>
              <a:t>Panelists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631" y="4628046"/>
            <a:ext cx="1186710" cy="1661110"/>
          </a:xfrm>
        </p:spPr>
      </p:pic>
      <p:sp>
        <p:nvSpPr>
          <p:cNvPr id="5" name="TextBox 4"/>
          <p:cNvSpPr txBox="1"/>
          <p:nvPr/>
        </p:nvSpPr>
        <p:spPr>
          <a:xfrm>
            <a:off x="2743199" y="1451811"/>
            <a:ext cx="2478505" cy="3970318"/>
          </a:xfrm>
          <a:prstGeom prst="rect">
            <a:avLst/>
          </a:prstGeom>
          <a:noFill/>
        </p:spPr>
        <p:txBody>
          <a:bodyPr wrap="square" rtlCol="0">
            <a:spAutoFit/>
          </a:bodyPr>
          <a:lstStyle/>
          <a:p>
            <a:r>
              <a:rPr lang="en-US" dirty="0" smtClean="0"/>
              <a:t>Jeff Cowgill, Jr.</a:t>
            </a:r>
            <a:br>
              <a:rPr lang="en-US" dirty="0" smtClean="0"/>
            </a:br>
            <a:r>
              <a:rPr lang="en-US" dirty="0" err="1" smtClean="0"/>
              <a:t>Marxent</a:t>
            </a:r>
            <a:r>
              <a:rPr lang="en-US" dirty="0" smtClean="0"/>
              <a:t> Labs</a:t>
            </a:r>
          </a:p>
          <a:p>
            <a:endParaRPr lang="en-US" dirty="0"/>
          </a:p>
          <a:p>
            <a:endParaRPr lang="en-US" dirty="0" smtClean="0"/>
          </a:p>
          <a:p>
            <a:endParaRPr lang="en-US" dirty="0"/>
          </a:p>
          <a:p>
            <a:endParaRPr lang="en-US" dirty="0" smtClean="0"/>
          </a:p>
          <a:p>
            <a:r>
              <a:rPr lang="en-US" dirty="0" smtClean="0"/>
              <a:t>Dr. Kelly Hale</a:t>
            </a:r>
          </a:p>
          <a:p>
            <a:r>
              <a:rPr lang="en-US" dirty="0" smtClean="0"/>
              <a:t>Design Interactive, Inc.</a:t>
            </a:r>
            <a:endParaRPr lang="en-US" dirty="0"/>
          </a:p>
          <a:p>
            <a:endParaRPr lang="en-US" dirty="0" smtClean="0"/>
          </a:p>
          <a:p>
            <a:endParaRPr lang="en-US" dirty="0"/>
          </a:p>
          <a:p>
            <a:endParaRPr lang="en-US" dirty="0"/>
          </a:p>
          <a:p>
            <a:endParaRPr lang="en-US" dirty="0" smtClean="0"/>
          </a:p>
          <a:p>
            <a:r>
              <a:rPr lang="en-US" dirty="0" smtClean="0"/>
              <a:t>Dr. Paul </a:t>
            </a:r>
            <a:r>
              <a:rPr lang="en-US" dirty="0" err="1" smtClean="0"/>
              <a:t>Havig</a:t>
            </a:r>
            <a:endParaRPr lang="en-US" dirty="0" smtClean="0"/>
          </a:p>
          <a:p>
            <a:r>
              <a:rPr lang="en-US" dirty="0" smtClean="0"/>
              <a:t>Air Force Laboratory</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801" r="10830"/>
          <a:stretch/>
        </p:blipFill>
        <p:spPr>
          <a:xfrm>
            <a:off x="826573" y="1123349"/>
            <a:ext cx="1208768" cy="16038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7049" y="3087106"/>
            <a:ext cx="1596188" cy="119714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0387" r="10325"/>
          <a:stretch/>
        </p:blipFill>
        <p:spPr>
          <a:xfrm>
            <a:off x="5941189" y="2965083"/>
            <a:ext cx="1205637" cy="16660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8" r="13040"/>
          <a:stretch/>
        </p:blipFill>
        <p:spPr>
          <a:xfrm>
            <a:off x="5929562" y="1111984"/>
            <a:ext cx="1156033" cy="161517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380" y="4825565"/>
            <a:ext cx="1181105" cy="1661110"/>
          </a:xfrm>
          <a:prstGeom prst="rect">
            <a:avLst/>
          </a:prstGeom>
        </p:spPr>
      </p:pic>
      <p:sp>
        <p:nvSpPr>
          <p:cNvPr id="11" name="TextBox 10"/>
          <p:cNvSpPr txBox="1"/>
          <p:nvPr/>
        </p:nvSpPr>
        <p:spPr>
          <a:xfrm>
            <a:off x="8093249" y="1387642"/>
            <a:ext cx="2598814" cy="4247317"/>
          </a:xfrm>
          <a:prstGeom prst="rect">
            <a:avLst/>
          </a:prstGeom>
          <a:noFill/>
        </p:spPr>
        <p:txBody>
          <a:bodyPr wrap="square" rtlCol="0">
            <a:spAutoFit/>
          </a:bodyPr>
          <a:lstStyle/>
          <a:p>
            <a:r>
              <a:rPr lang="en-US" dirty="0"/>
              <a:t>Ken Mayer</a:t>
            </a:r>
          </a:p>
          <a:p>
            <a:r>
              <a:rPr lang="en-US" dirty="0"/>
              <a:t>Ford Motor Company</a:t>
            </a:r>
          </a:p>
          <a:p>
            <a:endParaRPr lang="en-US" dirty="0" smtClean="0"/>
          </a:p>
          <a:p>
            <a:endParaRPr lang="en-US" dirty="0"/>
          </a:p>
          <a:p>
            <a:endParaRPr lang="en-US" dirty="0" smtClean="0"/>
          </a:p>
          <a:p>
            <a:endParaRPr lang="en-US" dirty="0" smtClean="0"/>
          </a:p>
          <a:p>
            <a:endParaRPr lang="en-US" dirty="0"/>
          </a:p>
          <a:p>
            <a:r>
              <a:rPr lang="en-US" dirty="0"/>
              <a:t>Dr. So Young Kim</a:t>
            </a:r>
          </a:p>
          <a:p>
            <a:r>
              <a:rPr lang="en-US" dirty="0"/>
              <a:t>NASA JPL</a:t>
            </a:r>
          </a:p>
          <a:p>
            <a:endParaRPr lang="en-US" dirty="0" smtClean="0"/>
          </a:p>
          <a:p>
            <a:endParaRPr lang="en-US" dirty="0" smtClean="0"/>
          </a:p>
          <a:p>
            <a:endParaRPr lang="en-US" dirty="0"/>
          </a:p>
          <a:p>
            <a:endParaRPr lang="en-US" dirty="0" smtClean="0"/>
          </a:p>
          <a:p>
            <a:r>
              <a:rPr lang="en-US" dirty="0" smtClean="0"/>
              <a:t>Moderator: Rebecca Grier</a:t>
            </a:r>
          </a:p>
          <a:p>
            <a:r>
              <a:rPr lang="en-US" dirty="0" smtClean="0"/>
              <a:t>Ford Motor Company</a:t>
            </a:r>
            <a:endParaRPr lang="en-US" dirty="0"/>
          </a:p>
        </p:txBody>
      </p:sp>
    </p:spTree>
    <p:extLst>
      <p:ext uri="{BB962C8B-B14F-4D97-AF65-F5344CB8AC3E}">
        <p14:creationId xmlns:p14="http://schemas.microsoft.com/office/powerpoint/2010/main" val="289210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0"/>
          <p:cNvPicPr preferRelativeResize="0"/>
          <p:nvPr/>
        </p:nvPicPr>
        <p:blipFill>
          <a:blip r:embed="rId4">
            <a:alphaModFix/>
          </a:blip>
          <a:stretch>
            <a:fillRect/>
          </a:stretch>
        </p:blipFill>
        <p:spPr>
          <a:xfrm>
            <a:off x="3285521" y="4717729"/>
            <a:ext cx="5620946" cy="1994542"/>
          </a:xfrm>
          <a:prstGeom prst="rect">
            <a:avLst/>
          </a:prstGeom>
          <a:noFill/>
          <a:ln>
            <a:noFill/>
          </a:ln>
        </p:spPr>
      </p:pic>
      <p:sp>
        <p:nvSpPr>
          <p:cNvPr id="139" name="Google Shape;139;p20"/>
          <p:cNvSpPr txBox="1"/>
          <p:nvPr/>
        </p:nvSpPr>
        <p:spPr>
          <a:xfrm>
            <a:off x="310500" y="2175229"/>
            <a:ext cx="11571000" cy="725000"/>
          </a:xfrm>
          <a:prstGeom prst="rect">
            <a:avLst/>
          </a:prstGeom>
          <a:noFill/>
          <a:ln>
            <a:noFill/>
          </a:ln>
        </p:spPr>
        <p:txBody>
          <a:bodyPr spcFirstLastPara="1" wrap="square" lIns="76188" tIns="76188" rIns="76188" bIns="76188" anchor="t" anchorCtr="0">
            <a:noAutofit/>
          </a:bodyPr>
          <a:lstStyle/>
          <a:p>
            <a:pPr algn="ctr"/>
            <a:r>
              <a:rPr lang="en-US" sz="3200">
                <a:latin typeface="Lato"/>
                <a:ea typeface="Lato"/>
                <a:cs typeface="Lato"/>
                <a:sym typeface="Lato"/>
              </a:rPr>
              <a:t>Augmented Reality: What it can and cannot do for retailers</a:t>
            </a:r>
            <a:endParaRPr sz="3167" dirty="0">
              <a:latin typeface="Lato"/>
              <a:ea typeface="Lato"/>
              <a:cs typeface="Lato"/>
              <a:sym typeface="Lato"/>
            </a:endParaRPr>
          </a:p>
        </p:txBody>
      </p:sp>
      <p:sp>
        <p:nvSpPr>
          <p:cNvPr id="140" name="Google Shape;140;p20"/>
          <p:cNvSpPr txBox="1"/>
          <p:nvPr/>
        </p:nvSpPr>
        <p:spPr>
          <a:xfrm>
            <a:off x="3575021" y="2768000"/>
            <a:ext cx="4823750" cy="1047250"/>
          </a:xfrm>
          <a:prstGeom prst="rect">
            <a:avLst/>
          </a:prstGeom>
          <a:noFill/>
          <a:ln>
            <a:noFill/>
          </a:ln>
        </p:spPr>
        <p:txBody>
          <a:bodyPr spcFirstLastPara="1" wrap="square" lIns="76188" tIns="76188" rIns="76188" bIns="76188" anchor="t" anchorCtr="0">
            <a:noAutofit/>
          </a:bodyPr>
          <a:lstStyle/>
          <a:p>
            <a:pPr algn="ctr"/>
            <a:r>
              <a:rPr lang="en" sz="2000" dirty="0">
                <a:latin typeface="Lato"/>
                <a:ea typeface="Lato"/>
                <a:cs typeface="Lato"/>
                <a:sym typeface="Lato"/>
              </a:rPr>
              <a:t>Jeff Cowgill</a:t>
            </a:r>
            <a:endParaRPr sz="2000" dirty="0">
              <a:latin typeface="Lato"/>
              <a:ea typeface="Lato"/>
              <a:cs typeface="Lato"/>
              <a:sym typeface="Lato"/>
            </a:endParaRPr>
          </a:p>
          <a:p>
            <a:pPr algn="ctr"/>
            <a:r>
              <a:rPr lang="en" sz="1500" dirty="0">
                <a:latin typeface="Lato"/>
                <a:ea typeface="Lato"/>
                <a:cs typeface="Lato"/>
                <a:sym typeface="Lato"/>
              </a:rPr>
              <a:t>Director of Software Development</a:t>
            </a:r>
            <a:endParaRPr sz="1500" dirty="0">
              <a:latin typeface="Lato"/>
              <a:ea typeface="Lato"/>
              <a:cs typeface="Lato"/>
              <a:sym typeface="Lato"/>
            </a:endParaRPr>
          </a:p>
        </p:txBody>
      </p:sp>
    </p:spTree>
    <p:custDataLst>
      <p:tags r:id="rId1"/>
    </p:custDataLst>
    <p:extLst>
      <p:ext uri="{BB962C8B-B14F-4D97-AF65-F5344CB8AC3E}">
        <p14:creationId xmlns:p14="http://schemas.microsoft.com/office/powerpoint/2010/main" val="2781072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1143000" y="2743125"/>
            <a:ext cx="9906000" cy="524750"/>
          </a:xfrm>
          <a:prstGeom prst="rect">
            <a:avLst/>
          </a:prstGeom>
        </p:spPr>
        <p:txBody>
          <a:bodyPr spcFirstLastPara="1" vert="horz" wrap="square" lIns="0" tIns="0" rIns="0" bIns="0" rtlCol="0" anchor="t" anchorCtr="0">
            <a:noAutofit/>
          </a:bodyPr>
          <a:lstStyle/>
          <a:p>
            <a:r>
              <a:rPr lang="en" dirty="0"/>
              <a:t>about </a:t>
            </a:r>
            <a:r>
              <a:rPr lang="en" dirty="0" err="1"/>
              <a:t>Marxent</a:t>
            </a:r>
            <a:endParaRPr dirty="0"/>
          </a:p>
        </p:txBody>
      </p:sp>
      <p:sp>
        <p:nvSpPr>
          <p:cNvPr id="146" name="Google Shape;146;p21"/>
          <p:cNvSpPr txBox="1">
            <a:spLocks noGrp="1"/>
          </p:cNvSpPr>
          <p:nvPr>
            <p:ph type="title" idx="2"/>
          </p:nvPr>
        </p:nvSpPr>
        <p:spPr>
          <a:xfrm>
            <a:off x="1143000" y="3267875"/>
            <a:ext cx="9906000" cy="377500"/>
          </a:xfrm>
          <a:prstGeom prst="rect">
            <a:avLst/>
          </a:prstGeom>
        </p:spPr>
        <p:txBody>
          <a:bodyPr spcFirstLastPara="1" vert="horz" wrap="square" lIns="0" tIns="0" rIns="0" bIns="0" rtlCol="0" anchor="t" anchorCtr="0">
            <a:noAutofit/>
          </a:bodyPr>
          <a:lstStyle/>
          <a:p>
            <a:r>
              <a:rPr lang="en" b="0"/>
              <a:t>what we do and why</a:t>
            </a:r>
            <a:r>
              <a:rPr lang="en"/>
              <a:t> we do what we do</a:t>
            </a:r>
            <a:endParaRPr/>
          </a:p>
        </p:txBody>
      </p:sp>
    </p:spTree>
    <p:custDataLst>
      <p:tags r:id="rId1"/>
    </p:custDataLst>
    <p:extLst>
      <p:ext uri="{BB962C8B-B14F-4D97-AF65-F5344CB8AC3E}">
        <p14:creationId xmlns:p14="http://schemas.microsoft.com/office/powerpoint/2010/main" val="4287131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p:nvPr/>
        </p:nvSpPr>
        <p:spPr>
          <a:xfrm>
            <a:off x="3796563" y="0"/>
            <a:ext cx="8395500" cy="6858000"/>
          </a:xfrm>
          <a:prstGeom prst="rect">
            <a:avLst/>
          </a:prstGeom>
          <a:solidFill>
            <a:srgbClr val="5FA9C0"/>
          </a:solidFill>
          <a:ln>
            <a:noFill/>
          </a:ln>
        </p:spPr>
        <p:txBody>
          <a:bodyPr spcFirstLastPara="1" wrap="square" lIns="76188" tIns="76188" rIns="76188" bIns="76188" anchor="t" anchorCtr="0">
            <a:noAutofit/>
          </a:bodyPr>
          <a:lstStyle/>
          <a:p>
            <a:endParaRPr sz="1500"/>
          </a:p>
        </p:txBody>
      </p:sp>
      <p:pic>
        <p:nvPicPr>
          <p:cNvPr id="152" name="Google Shape;152;p22"/>
          <p:cNvPicPr preferRelativeResize="0"/>
          <p:nvPr/>
        </p:nvPicPr>
        <p:blipFill>
          <a:blip r:embed="rId4">
            <a:alphaModFix/>
          </a:blip>
          <a:stretch>
            <a:fillRect/>
          </a:stretch>
        </p:blipFill>
        <p:spPr>
          <a:xfrm>
            <a:off x="3870072" y="841375"/>
            <a:ext cx="8248397" cy="3215477"/>
          </a:xfrm>
          <a:prstGeom prst="rect">
            <a:avLst/>
          </a:prstGeom>
          <a:noFill/>
          <a:ln>
            <a:noFill/>
          </a:ln>
        </p:spPr>
      </p:pic>
      <p:sp>
        <p:nvSpPr>
          <p:cNvPr id="153" name="Google Shape;153;p22"/>
          <p:cNvSpPr txBox="1"/>
          <p:nvPr/>
        </p:nvSpPr>
        <p:spPr>
          <a:xfrm>
            <a:off x="7204982" y="344000"/>
            <a:ext cx="1578750" cy="481500"/>
          </a:xfrm>
          <a:prstGeom prst="rect">
            <a:avLst/>
          </a:prstGeom>
          <a:solidFill>
            <a:srgbClr val="5FA9C0"/>
          </a:solidFill>
          <a:ln>
            <a:noFill/>
          </a:ln>
        </p:spPr>
        <p:txBody>
          <a:bodyPr spcFirstLastPara="1" wrap="square" lIns="76188" tIns="76188" rIns="76188" bIns="76188" anchor="t" anchorCtr="0">
            <a:noAutofit/>
          </a:bodyPr>
          <a:lstStyle/>
          <a:p>
            <a:pPr algn="ctr"/>
            <a:r>
              <a:rPr lang="en" sz="2000" b="1">
                <a:solidFill>
                  <a:srgbClr val="FFFFFF"/>
                </a:solidFill>
              </a:rPr>
              <a:t>CLIENTS</a:t>
            </a:r>
            <a:endParaRPr sz="2000" b="1">
              <a:solidFill>
                <a:srgbClr val="FFFFFF"/>
              </a:solidFill>
            </a:endParaRPr>
          </a:p>
        </p:txBody>
      </p:sp>
      <p:pic>
        <p:nvPicPr>
          <p:cNvPr id="154" name="Google Shape;154;p22"/>
          <p:cNvPicPr preferRelativeResize="0"/>
          <p:nvPr/>
        </p:nvPicPr>
        <p:blipFill>
          <a:blip r:embed="rId5">
            <a:alphaModFix/>
          </a:blip>
          <a:stretch>
            <a:fillRect/>
          </a:stretch>
        </p:blipFill>
        <p:spPr>
          <a:xfrm>
            <a:off x="5242621" y="5159375"/>
            <a:ext cx="5503298" cy="1237176"/>
          </a:xfrm>
          <a:prstGeom prst="rect">
            <a:avLst/>
          </a:prstGeom>
          <a:noFill/>
          <a:ln>
            <a:noFill/>
          </a:ln>
        </p:spPr>
      </p:pic>
      <p:sp>
        <p:nvSpPr>
          <p:cNvPr id="155" name="Google Shape;155;p22"/>
          <p:cNvSpPr txBox="1"/>
          <p:nvPr/>
        </p:nvSpPr>
        <p:spPr>
          <a:xfrm>
            <a:off x="7204982" y="4552625"/>
            <a:ext cx="1578750" cy="481500"/>
          </a:xfrm>
          <a:prstGeom prst="rect">
            <a:avLst/>
          </a:prstGeom>
          <a:solidFill>
            <a:srgbClr val="5FA9C0"/>
          </a:solidFill>
          <a:ln>
            <a:noFill/>
          </a:ln>
        </p:spPr>
        <p:txBody>
          <a:bodyPr spcFirstLastPara="1" wrap="square" lIns="76188" tIns="76188" rIns="76188" bIns="76188" anchor="t" anchorCtr="0">
            <a:noAutofit/>
          </a:bodyPr>
          <a:lstStyle/>
          <a:p>
            <a:pPr algn="ctr"/>
            <a:r>
              <a:rPr lang="en" sz="2000" b="1">
                <a:solidFill>
                  <a:srgbClr val="FFFFFF"/>
                </a:solidFill>
              </a:rPr>
              <a:t>AWARDS</a:t>
            </a:r>
            <a:endParaRPr sz="2000" b="1">
              <a:solidFill>
                <a:srgbClr val="FFFFFF"/>
              </a:solidFill>
            </a:endParaRPr>
          </a:p>
        </p:txBody>
      </p:sp>
      <p:sp>
        <p:nvSpPr>
          <p:cNvPr id="156" name="Google Shape;156;p22"/>
          <p:cNvSpPr txBox="1"/>
          <p:nvPr/>
        </p:nvSpPr>
        <p:spPr>
          <a:xfrm>
            <a:off x="171208" y="344000"/>
            <a:ext cx="3504500" cy="4399250"/>
          </a:xfrm>
          <a:prstGeom prst="rect">
            <a:avLst/>
          </a:prstGeom>
          <a:noFill/>
          <a:ln>
            <a:noFill/>
          </a:ln>
        </p:spPr>
        <p:txBody>
          <a:bodyPr spcFirstLastPara="1" wrap="square" lIns="76188" tIns="76188" rIns="76188" bIns="76188" anchor="t" anchorCtr="0">
            <a:noAutofit/>
          </a:bodyPr>
          <a:lstStyle/>
          <a:p>
            <a:pPr marL="285739" indent="-285739">
              <a:lnSpc>
                <a:spcPct val="150000"/>
              </a:lnSpc>
              <a:buClr>
                <a:schemeClr val="dk1"/>
              </a:buClr>
              <a:buSzPct val="100000"/>
              <a:buFont typeface="Arial" panose="020B0604020202020204" pitchFamily="34" charset="0"/>
              <a:buChar char="•"/>
            </a:pPr>
            <a:r>
              <a:rPr lang="en" sz="2000" dirty="0">
                <a:solidFill>
                  <a:srgbClr val="184654"/>
                </a:solidFill>
                <a:latin typeface="Lato"/>
                <a:ea typeface="Lato"/>
                <a:cs typeface="Lato"/>
                <a:sym typeface="Lato"/>
              </a:rPr>
              <a:t>Our mission is to make it fast and easy for everyone to design, visualize and buy complex purchases.</a:t>
            </a:r>
          </a:p>
          <a:p>
            <a:pPr marL="285739" indent="-285739">
              <a:lnSpc>
                <a:spcPct val="150000"/>
              </a:lnSpc>
              <a:buClr>
                <a:schemeClr val="dk1"/>
              </a:buClr>
              <a:buSzPct val="100000"/>
              <a:buFont typeface="Arial" panose="020B0604020202020204" pitchFamily="34" charset="0"/>
              <a:buChar char="•"/>
            </a:pPr>
            <a:r>
              <a:rPr lang="en" sz="2000" dirty="0">
                <a:solidFill>
                  <a:srgbClr val="184654"/>
                </a:solidFill>
                <a:latin typeface="Lato"/>
                <a:ea typeface="Lato"/>
                <a:cs typeface="Lato"/>
                <a:sym typeface="Lato"/>
              </a:rPr>
              <a:t>Focus on AR, VR, and Web applications</a:t>
            </a:r>
            <a:endParaRPr sz="2000" dirty="0">
              <a:solidFill>
                <a:srgbClr val="184654"/>
              </a:solidFill>
              <a:latin typeface="Lato"/>
              <a:ea typeface="Lato"/>
              <a:cs typeface="Lato"/>
              <a:sym typeface="Lato"/>
            </a:endParaRPr>
          </a:p>
          <a:p>
            <a:endParaRPr sz="1500" dirty="0"/>
          </a:p>
        </p:txBody>
      </p:sp>
    </p:spTree>
    <p:custDataLst>
      <p:tags r:id="rId1"/>
    </p:custDataLst>
    <p:extLst>
      <p:ext uri="{BB962C8B-B14F-4D97-AF65-F5344CB8AC3E}">
        <p14:creationId xmlns:p14="http://schemas.microsoft.com/office/powerpoint/2010/main" val="2925935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p:nvPr/>
        </p:nvSpPr>
        <p:spPr>
          <a:xfrm>
            <a:off x="171208" y="344000"/>
            <a:ext cx="3504500" cy="4399250"/>
          </a:xfrm>
          <a:prstGeom prst="rect">
            <a:avLst/>
          </a:prstGeom>
          <a:noFill/>
          <a:ln>
            <a:noFill/>
          </a:ln>
        </p:spPr>
        <p:txBody>
          <a:bodyPr spcFirstLastPara="1" wrap="square" lIns="76188" tIns="76188" rIns="76188" bIns="76188" anchor="t" anchorCtr="0">
            <a:noAutofit/>
          </a:bodyPr>
          <a:lstStyle/>
          <a:p>
            <a:pPr marL="285739" indent="-285739">
              <a:lnSpc>
                <a:spcPct val="150000"/>
              </a:lnSpc>
              <a:buClr>
                <a:schemeClr val="dk1"/>
              </a:buClr>
              <a:buSzPct val="100000"/>
              <a:buFont typeface="Arial" panose="020B0604020202020204" pitchFamily="34" charset="0"/>
              <a:buChar char="•"/>
            </a:pPr>
            <a:r>
              <a:rPr lang="en" sz="2000" dirty="0">
                <a:solidFill>
                  <a:srgbClr val="184654"/>
                </a:solidFill>
                <a:latin typeface="Lato"/>
                <a:ea typeface="Lato"/>
                <a:cs typeface="Lato"/>
                <a:sym typeface="Lato"/>
              </a:rPr>
              <a:t>Founded in 2011 by Barry and Beck </a:t>
            </a:r>
            <a:r>
              <a:rPr lang="en" sz="2000" dirty="0" err="1">
                <a:solidFill>
                  <a:srgbClr val="184654"/>
                </a:solidFill>
                <a:latin typeface="Lato"/>
                <a:ea typeface="Lato"/>
                <a:cs typeface="Lato"/>
                <a:sym typeface="Lato"/>
              </a:rPr>
              <a:t>Besecker</a:t>
            </a:r>
            <a:endParaRPr sz="2000" dirty="0">
              <a:solidFill>
                <a:srgbClr val="184654"/>
              </a:solidFill>
              <a:latin typeface="Lato"/>
              <a:ea typeface="Lato"/>
              <a:cs typeface="Lato"/>
              <a:sym typeface="Lato"/>
            </a:endParaRPr>
          </a:p>
          <a:p>
            <a:pPr marL="285739" indent="-285739">
              <a:lnSpc>
                <a:spcPct val="150000"/>
              </a:lnSpc>
              <a:buClr>
                <a:schemeClr val="dk1"/>
              </a:buClr>
              <a:buSzPct val="100000"/>
              <a:buFont typeface="Arial" panose="020B0604020202020204" pitchFamily="34" charset="0"/>
              <a:buChar char="•"/>
            </a:pPr>
            <a:r>
              <a:rPr lang="en" sz="2000" dirty="0">
                <a:solidFill>
                  <a:srgbClr val="184654"/>
                </a:solidFill>
                <a:latin typeface="Lato"/>
                <a:ea typeface="Lato"/>
                <a:cs typeface="Lato"/>
                <a:sym typeface="Lato"/>
              </a:rPr>
              <a:t>Offices located in Miamisburg, OH, St Petersburg, FL, and London, UK </a:t>
            </a:r>
          </a:p>
          <a:p>
            <a:pPr marL="285739" indent="-285739">
              <a:lnSpc>
                <a:spcPct val="150000"/>
              </a:lnSpc>
              <a:buClr>
                <a:schemeClr val="dk1"/>
              </a:buClr>
              <a:buSzPct val="100000"/>
              <a:buFont typeface="Arial" panose="020B0604020202020204" pitchFamily="34" charset="0"/>
              <a:buChar char="•"/>
            </a:pPr>
            <a:r>
              <a:rPr lang="en" sz="2000" dirty="0">
                <a:solidFill>
                  <a:srgbClr val="184654"/>
                </a:solidFill>
                <a:latin typeface="Lato"/>
                <a:ea typeface="Lato"/>
                <a:cs typeface="Lato"/>
                <a:sym typeface="Lato"/>
              </a:rPr>
              <a:t>70 person team</a:t>
            </a:r>
            <a:endParaRPr sz="2000" dirty="0">
              <a:solidFill>
                <a:srgbClr val="184654"/>
              </a:solidFill>
              <a:latin typeface="Lato"/>
              <a:ea typeface="Lato"/>
              <a:cs typeface="Lato"/>
              <a:sym typeface="Lato"/>
            </a:endParaRPr>
          </a:p>
          <a:p>
            <a:endParaRPr sz="1500" dirty="0"/>
          </a:p>
        </p:txBody>
      </p:sp>
      <p:pic>
        <p:nvPicPr>
          <p:cNvPr id="162" name="Google Shape;162;p23"/>
          <p:cNvPicPr preferRelativeResize="0"/>
          <p:nvPr/>
        </p:nvPicPr>
        <p:blipFill>
          <a:blip r:embed="rId4">
            <a:alphaModFix/>
          </a:blip>
          <a:stretch>
            <a:fillRect/>
          </a:stretch>
        </p:blipFill>
        <p:spPr>
          <a:xfrm>
            <a:off x="3802709" y="234532"/>
            <a:ext cx="8262291" cy="6388946"/>
          </a:xfrm>
          <a:prstGeom prst="rect">
            <a:avLst/>
          </a:prstGeom>
          <a:noFill/>
          <a:ln>
            <a:noFill/>
          </a:ln>
        </p:spPr>
      </p:pic>
    </p:spTree>
    <p:custDataLst>
      <p:tags r:id="rId1"/>
    </p:custDataLst>
    <p:extLst>
      <p:ext uri="{BB962C8B-B14F-4D97-AF65-F5344CB8AC3E}">
        <p14:creationId xmlns:p14="http://schemas.microsoft.com/office/powerpoint/2010/main" val="853677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1143000" y="2743125"/>
            <a:ext cx="9906000" cy="524750"/>
          </a:xfrm>
          <a:prstGeom prst="rect">
            <a:avLst/>
          </a:prstGeom>
        </p:spPr>
        <p:txBody>
          <a:bodyPr spcFirstLastPara="1" vert="horz" wrap="square" lIns="0" tIns="0" rIns="0" bIns="0" rtlCol="0" anchor="t" anchorCtr="0">
            <a:noAutofit/>
          </a:bodyPr>
          <a:lstStyle/>
          <a:p>
            <a:r>
              <a:rPr lang="en" dirty="0"/>
              <a:t>augmented reality in retail</a:t>
            </a:r>
            <a:endParaRPr dirty="0"/>
          </a:p>
        </p:txBody>
      </p:sp>
      <p:sp>
        <p:nvSpPr>
          <p:cNvPr id="168" name="Google Shape;168;p24"/>
          <p:cNvSpPr txBox="1">
            <a:spLocks noGrp="1"/>
          </p:cNvSpPr>
          <p:nvPr>
            <p:ph type="title" idx="2"/>
          </p:nvPr>
        </p:nvSpPr>
        <p:spPr>
          <a:xfrm>
            <a:off x="1143000" y="3267875"/>
            <a:ext cx="9906000" cy="377500"/>
          </a:xfrm>
          <a:prstGeom prst="rect">
            <a:avLst/>
          </a:prstGeom>
        </p:spPr>
        <p:txBody>
          <a:bodyPr spcFirstLastPara="1" vert="horz" wrap="square" lIns="0" tIns="0" rIns="0" bIns="0" rtlCol="0" anchor="t" anchorCtr="0">
            <a:noAutofit/>
          </a:bodyPr>
          <a:lstStyle/>
          <a:p>
            <a:r>
              <a:rPr lang="en" b="0" dirty="0"/>
              <a:t>AR is providing real ROI to retail companies now</a:t>
            </a:r>
            <a:endParaRPr dirty="0"/>
          </a:p>
        </p:txBody>
      </p:sp>
    </p:spTree>
    <p:custDataLst>
      <p:tags r:id="rId1"/>
    </p:custDataLst>
    <p:extLst>
      <p:ext uri="{BB962C8B-B14F-4D97-AF65-F5344CB8AC3E}">
        <p14:creationId xmlns:p14="http://schemas.microsoft.com/office/powerpoint/2010/main" val="1148634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931438" y="1143000"/>
            <a:ext cx="3513500" cy="4572000"/>
          </a:xfrm>
          <a:prstGeom prst="rect">
            <a:avLst/>
          </a:prstGeom>
        </p:spPr>
        <p:txBody>
          <a:bodyPr spcFirstLastPara="1" vert="horz" wrap="square" lIns="0" tIns="0" rIns="0" bIns="0" rtlCol="0" anchor="t" anchorCtr="0">
            <a:noAutofit/>
          </a:bodyPr>
          <a:lstStyle/>
          <a:p>
            <a:pPr>
              <a:buClr>
                <a:schemeClr val="dk1"/>
              </a:buClr>
              <a:buSzPts val="1100"/>
            </a:pPr>
            <a:r>
              <a:rPr lang="en" dirty="0">
                <a:solidFill>
                  <a:schemeClr val="dk1"/>
                </a:solidFill>
              </a:rPr>
              <a:t>Retailers invest in AR to:</a:t>
            </a:r>
            <a:endParaRPr dirty="0">
              <a:solidFill>
                <a:schemeClr val="dk1"/>
              </a:solidFill>
            </a:endParaRPr>
          </a:p>
          <a:p>
            <a:pPr marL="380985" indent="-296321">
              <a:lnSpc>
                <a:spcPct val="115000"/>
              </a:lnSpc>
              <a:spcBef>
                <a:spcPts val="1000"/>
              </a:spcBef>
              <a:buClr>
                <a:schemeClr val="dk1"/>
              </a:buClr>
              <a:buSzPts val="2000"/>
              <a:buFont typeface="Lato"/>
              <a:buChar char="●"/>
            </a:pPr>
            <a:r>
              <a:rPr lang="en" sz="1667" dirty="0">
                <a:solidFill>
                  <a:schemeClr val="dk1"/>
                </a:solidFill>
              </a:rPr>
              <a:t>Engage customers</a:t>
            </a:r>
            <a:endParaRPr sz="1667" dirty="0">
              <a:solidFill>
                <a:schemeClr val="dk1"/>
              </a:solidFill>
            </a:endParaRPr>
          </a:p>
          <a:p>
            <a:pPr marL="380985" indent="-296321">
              <a:lnSpc>
                <a:spcPct val="115000"/>
              </a:lnSpc>
              <a:buClr>
                <a:schemeClr val="dk1"/>
              </a:buClr>
              <a:buSzPts val="2000"/>
              <a:buFont typeface="Lato"/>
              <a:buChar char="●"/>
            </a:pPr>
            <a:r>
              <a:rPr lang="en" sz="1667" dirty="0">
                <a:solidFill>
                  <a:schemeClr val="dk1"/>
                </a:solidFill>
              </a:rPr>
              <a:t>Visualize purchases in context</a:t>
            </a:r>
            <a:endParaRPr sz="1667" dirty="0">
              <a:solidFill>
                <a:schemeClr val="dk1"/>
              </a:solidFill>
            </a:endParaRPr>
          </a:p>
          <a:p>
            <a:pPr marL="380985" indent="-296321">
              <a:lnSpc>
                <a:spcPct val="115000"/>
              </a:lnSpc>
              <a:buClr>
                <a:schemeClr val="dk1"/>
              </a:buClr>
              <a:buSzPts val="2000"/>
              <a:buFont typeface="Lato"/>
              <a:buChar char="●"/>
            </a:pPr>
            <a:r>
              <a:rPr lang="en" sz="1667" dirty="0">
                <a:solidFill>
                  <a:schemeClr val="dk1"/>
                </a:solidFill>
              </a:rPr>
              <a:t>Improve customer satisfaction and reduce returns</a:t>
            </a:r>
            <a:endParaRPr sz="1667" dirty="0">
              <a:solidFill>
                <a:schemeClr val="dk1"/>
              </a:solidFill>
            </a:endParaRPr>
          </a:p>
          <a:p>
            <a:pPr marL="380985" indent="-296321">
              <a:lnSpc>
                <a:spcPct val="115000"/>
              </a:lnSpc>
              <a:buClr>
                <a:schemeClr val="dk1"/>
              </a:buClr>
              <a:buSzPts val="2000"/>
              <a:buFont typeface="Lato"/>
              <a:buChar char="●"/>
            </a:pPr>
            <a:r>
              <a:rPr lang="en" sz="1667" dirty="0">
                <a:solidFill>
                  <a:schemeClr val="dk1"/>
                </a:solidFill>
              </a:rPr>
              <a:t>Personalize the shopping experience</a:t>
            </a:r>
            <a:endParaRPr sz="1667" dirty="0">
              <a:solidFill>
                <a:schemeClr val="dk1"/>
              </a:solidFill>
            </a:endParaRPr>
          </a:p>
          <a:p>
            <a:pPr marL="380985" indent="-296321">
              <a:lnSpc>
                <a:spcPct val="115000"/>
              </a:lnSpc>
              <a:buClr>
                <a:schemeClr val="dk1"/>
              </a:buClr>
              <a:buSzPts val="2000"/>
              <a:buFont typeface="Lato"/>
              <a:buChar char="●"/>
            </a:pPr>
            <a:r>
              <a:rPr lang="en" sz="1667" dirty="0">
                <a:solidFill>
                  <a:schemeClr val="dk1"/>
                </a:solidFill>
              </a:rPr>
              <a:t>Provide self-service store navigation</a:t>
            </a:r>
            <a:endParaRPr sz="1667" dirty="0">
              <a:solidFill>
                <a:schemeClr val="dk1"/>
              </a:solidFill>
            </a:endParaRPr>
          </a:p>
          <a:p>
            <a:pPr marL="380985" indent="-296321">
              <a:lnSpc>
                <a:spcPct val="115000"/>
              </a:lnSpc>
              <a:buClr>
                <a:schemeClr val="dk1"/>
              </a:buClr>
              <a:buSzPts val="2000"/>
              <a:buFont typeface="Lato"/>
              <a:buChar char="●"/>
            </a:pPr>
            <a:r>
              <a:rPr lang="en" sz="1667" dirty="0">
                <a:solidFill>
                  <a:schemeClr val="dk1"/>
                </a:solidFill>
              </a:rPr>
              <a:t>Create content for social media</a:t>
            </a:r>
            <a:endParaRPr sz="1667" dirty="0"/>
          </a:p>
          <a:p>
            <a:pPr>
              <a:spcBef>
                <a:spcPts val="1000"/>
              </a:spcBef>
            </a:pPr>
            <a:endParaRPr dirty="0"/>
          </a:p>
        </p:txBody>
      </p:sp>
      <p:pic>
        <p:nvPicPr>
          <p:cNvPr id="174" name="Google Shape;174;p25"/>
          <p:cNvPicPr preferRelativeResize="0"/>
          <p:nvPr/>
        </p:nvPicPr>
        <p:blipFill>
          <a:blip r:embed="rId4">
            <a:alphaModFix/>
          </a:blip>
          <a:stretch>
            <a:fillRect/>
          </a:stretch>
        </p:blipFill>
        <p:spPr>
          <a:xfrm>
            <a:off x="5196000" y="870271"/>
            <a:ext cx="6996000" cy="4844729"/>
          </a:xfrm>
          <a:prstGeom prst="rect">
            <a:avLst/>
          </a:prstGeom>
          <a:noFill/>
          <a:ln>
            <a:noFill/>
          </a:ln>
        </p:spPr>
      </p:pic>
    </p:spTree>
    <p:custDataLst>
      <p:tags r:id="rId1"/>
    </p:custDataLst>
    <p:extLst>
      <p:ext uri="{BB962C8B-B14F-4D97-AF65-F5344CB8AC3E}">
        <p14:creationId xmlns:p14="http://schemas.microsoft.com/office/powerpoint/2010/main" val="34015988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HFES">
      <a:dk1>
        <a:srgbClr val="000000"/>
      </a:dk1>
      <a:lt1>
        <a:srgbClr val="FFFFFF"/>
      </a:lt1>
      <a:dk2>
        <a:srgbClr val="0491C6"/>
      </a:dk2>
      <a:lt2>
        <a:srgbClr val="4F4E4E"/>
      </a:lt2>
      <a:accent1>
        <a:srgbClr val="1F2351"/>
      </a:accent1>
      <a:accent2>
        <a:srgbClr val="000000"/>
      </a:accent2>
      <a:accent3>
        <a:srgbClr val="55A5DB"/>
      </a:accent3>
      <a:accent4>
        <a:srgbClr val="0068AC"/>
      </a:accent4>
      <a:accent5>
        <a:srgbClr val="0F497C"/>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ES_371022-19_Corporate_PPT_16_9" id="{D1160BA3-7C24-4B44-94ED-0DA0348BD169}" vid="{A834A35E-3171-2744-A148-A2F089BD7D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HFES_371022-19_Corporate_PPT_16_9</Template>
  <TotalTime>29</TotalTime>
  <Words>1212</Words>
  <Application>Microsoft Office PowerPoint</Application>
  <PresentationFormat>Widescreen</PresentationFormat>
  <Paragraphs>204</Paragraphs>
  <Slides>26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Calibri</vt:lpstr>
      <vt:lpstr>Calibri Light</vt:lpstr>
      <vt:lpstr>Helvetica Neue Light</vt:lpstr>
      <vt:lpstr>Helvetica Neue Medium</vt:lpstr>
      <vt:lpstr>Lato</vt:lpstr>
      <vt:lpstr>Lato Black</vt:lpstr>
      <vt:lpstr>Office Theme</vt:lpstr>
      <vt:lpstr>PowerPoint Presentation</vt:lpstr>
      <vt:lpstr>Augmented Reality: What It Can and Cannot Do</vt:lpstr>
      <vt:lpstr>Panelists</vt:lpstr>
      <vt:lpstr>PowerPoint Presentation</vt:lpstr>
      <vt:lpstr>about Marxent</vt:lpstr>
      <vt:lpstr>PowerPoint Presentation</vt:lpstr>
      <vt:lpstr>PowerPoint Presentation</vt:lpstr>
      <vt:lpstr>augmented reality in retail</vt:lpstr>
      <vt:lpstr>Retailers invest in AR to: Engage customers Visualize purchases in context Improve customer satisfaction and reduce returns Personalize the shopping experience Provide self-service store navigation Create content for social media </vt:lpstr>
      <vt:lpstr>Examples of AR in retail applications </vt:lpstr>
      <vt:lpstr>PowerPoint Presentation</vt:lpstr>
      <vt:lpstr>PowerPoint Presentation</vt:lpstr>
      <vt:lpstr>Augmented Reality ROI</vt:lpstr>
      <vt:lpstr>What we can’t do yet and what AR is not good for.</vt:lpstr>
      <vt:lpstr>Panelists</vt:lpstr>
      <vt:lpstr>PowerPoint Presentation</vt:lpstr>
      <vt:lpstr>Primary focus on Visual Augmentation</vt:lpstr>
      <vt:lpstr>Applications</vt:lpstr>
      <vt:lpstr>AR and haptics</vt:lpstr>
      <vt:lpstr>Challenges and Opportunities</vt:lpstr>
      <vt:lpstr>Experiences at Wright-Patterson Air Force Base</vt:lpstr>
      <vt:lpstr>Consumer AR Exploration</vt:lpstr>
      <vt:lpstr>Automotive</vt:lpstr>
      <vt:lpstr>Field of View and Limitations</vt:lpstr>
      <vt:lpstr>Stories from NASA JPL</vt:lpstr>
      <vt:lpstr>Q&amp;A</vt:lpstr>
    </vt:vector>
  </TitlesOfParts>
  <Company>SmithBucklin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Bauer Kolak, Alexis</dc:creator>
  <cp:lastModifiedBy>Bauer Kolak, Alexis</cp:lastModifiedBy>
  <cp:revision>4</cp:revision>
  <dcterms:created xsi:type="dcterms:W3CDTF">2019-08-14T18:21:48Z</dcterms:created>
  <dcterms:modified xsi:type="dcterms:W3CDTF">2019-08-14T18:51:32Z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B91288AD-6448-4154-82DA-B8A5DA028426</vt:lpwstr>
  </property>
  <property fmtid="{D5CDD505-2E9C-101B-9397-08002B2CF9AE}" pid="3" name="ArticulatePath">
    <vt:lpwstr>HFES_AR_webinar</vt:lpwstr>
  </property>
</Properties>
</file>