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6"/>
  </p:sldMasterIdLst>
  <p:notesMasterIdLst>
    <p:notesMasterId r:id="rId18"/>
  </p:notesMasterIdLst>
  <p:handoutMasterIdLst>
    <p:handoutMasterId r:id="rId19"/>
  </p:handoutMasterIdLst>
  <p:sldIdLst>
    <p:sldId id="282" r:id="rId7"/>
    <p:sldId id="291" r:id="rId8"/>
    <p:sldId id="283" r:id="rId9"/>
    <p:sldId id="298" r:id="rId10"/>
    <p:sldId id="299" r:id="rId11"/>
    <p:sldId id="302" r:id="rId12"/>
    <p:sldId id="297" r:id="rId13"/>
    <p:sldId id="295" r:id="rId14"/>
    <p:sldId id="301" r:id="rId15"/>
    <p:sldId id="300"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5" autoAdjust="0"/>
  </p:normalViewPr>
  <p:slideViewPr>
    <p:cSldViewPr snapToGrid="0">
      <p:cViewPr varScale="1">
        <p:scale>
          <a:sx n="101" d="100"/>
          <a:sy n="101" d="100"/>
        </p:scale>
        <p:origin x="990"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9/3/2019</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custDataLst>
              <p:tags r:id="rId2"/>
            </p:custDataLst>
          </p:nvPr>
        </p:nvSpPr>
        <p:spPr>
          <a:xfrm>
            <a:off x="0" y="8685213"/>
            <a:ext cx="6858000" cy="458787"/>
          </a:xfrm>
          <a:prstGeom prst="rect">
            <a:avLst/>
          </a:prstGeom>
        </p:spPr>
        <p:txBody>
          <a:bodyPr vert="horz" lIns="91440" tIns="45720" rIns="91440" bIns="45720" rtlCol="0" anchor="b"/>
          <a:lstStyle>
            <a:lvl1pPr algn="l">
              <a:defRPr sz="1200"/>
            </a:lvl1pPr>
          </a:lstStyle>
          <a:p>
            <a:pPr algn="ctr"/>
            <a:r>
              <a:rPr lang="en-US" sz="800" smtClean="0">
                <a:solidFill>
                  <a:srgbClr val="000000"/>
                </a:solidFill>
                <a:latin typeface="Arial" panose="020B0604020202020204" pitchFamily="34" charset="0"/>
              </a:rPr>
              <a:t>Unrestricted Content</a:t>
            </a:r>
          </a:p>
          <a:p>
            <a:pPr algn="ctr"/>
            <a:r>
              <a:rPr lang="en-US" sz="800" smtClean="0">
                <a:solidFill>
                  <a:srgbClr val="000000"/>
                </a:solidFill>
                <a:latin typeface="Arial" panose="020B0604020202020204" pitchFamily="34" charset="0"/>
              </a:rPr>
              <a:t>This document does not contain technology or technical data controlled under either the U.S. International Traffic in Arms Regulations or the U.S. Export Administration Regulations.</a:t>
            </a:r>
            <a:endParaRPr lang="en-US" sz="800">
              <a:solidFill>
                <a:srgbClr val="000000"/>
              </a:solidFill>
              <a:latin typeface="Arial" panose="020B0604020202020204" pitchFamily="34" charset="0"/>
            </a:endParaRPr>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21.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9/3/2019</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custDataLst>
              <p:tags r:id="rId2"/>
            </p:custDataLst>
          </p:nvPr>
        </p:nvSpPr>
        <p:spPr>
          <a:xfrm>
            <a:off x="0" y="8685213"/>
            <a:ext cx="6858000" cy="458787"/>
          </a:xfrm>
          <a:prstGeom prst="rect">
            <a:avLst/>
          </a:prstGeom>
        </p:spPr>
        <p:txBody>
          <a:bodyPr vert="horz" lIns="91440" tIns="45720" rIns="91440" bIns="45720" rtlCol="0" anchor="b"/>
          <a:lstStyle>
            <a:lvl1pPr algn="ct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noProof="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8530193B-564F-4854-8A52-728F3FB19C85}" type="slidenum">
              <a:rPr lang="en-US" noProof="0" smtClean="0"/>
              <a:t>1</a:t>
            </a:fld>
            <a:endParaRPr lang="en-US" noProof="0"/>
          </a:p>
        </p:txBody>
      </p:sp>
    </p:spTree>
    <p:extLst>
      <p:ext uri="{BB962C8B-B14F-4D97-AF65-F5344CB8AC3E}">
        <p14:creationId xmlns:p14="http://schemas.microsoft.com/office/powerpoint/2010/main" val="334095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noProof="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8530193B-564F-4854-8A52-728F3FB19C85}" type="slidenum">
              <a:rPr lang="en-US" noProof="0" smtClean="0"/>
              <a:t>10</a:t>
            </a:fld>
            <a:endParaRPr lang="en-US" noProof="0"/>
          </a:p>
        </p:txBody>
      </p:sp>
    </p:spTree>
    <p:extLst>
      <p:ext uri="{BB962C8B-B14F-4D97-AF65-F5344CB8AC3E}">
        <p14:creationId xmlns:p14="http://schemas.microsoft.com/office/powerpoint/2010/main" val="3072600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noProof="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8530193B-564F-4854-8A52-728F3FB19C85}" type="slidenum">
              <a:rPr lang="en-US" noProof="0" smtClean="0"/>
              <a:t>11</a:t>
            </a:fld>
            <a:endParaRPr lang="en-US" noProof="0"/>
          </a:p>
        </p:txBody>
      </p:sp>
    </p:spTree>
    <p:extLst>
      <p:ext uri="{BB962C8B-B14F-4D97-AF65-F5344CB8AC3E}">
        <p14:creationId xmlns:p14="http://schemas.microsoft.com/office/powerpoint/2010/main" val="391928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noProof="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8530193B-564F-4854-8A52-728F3FB19C85}" type="slidenum">
              <a:rPr lang="en-US" noProof="0" smtClean="0"/>
              <a:t>2</a:t>
            </a:fld>
            <a:endParaRPr lang="en-US" noProof="0"/>
          </a:p>
        </p:txBody>
      </p:sp>
    </p:spTree>
    <p:extLst>
      <p:ext uri="{BB962C8B-B14F-4D97-AF65-F5344CB8AC3E}">
        <p14:creationId xmlns:p14="http://schemas.microsoft.com/office/powerpoint/2010/main" val="86081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noProof="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8530193B-564F-4854-8A52-728F3FB19C85}" type="slidenum">
              <a:rPr lang="en-US" noProof="0" smtClean="0"/>
              <a:t>3</a:t>
            </a:fld>
            <a:endParaRPr lang="en-US" noProof="0"/>
          </a:p>
        </p:txBody>
      </p:sp>
    </p:spTree>
    <p:extLst>
      <p:ext uri="{BB962C8B-B14F-4D97-AF65-F5344CB8AC3E}">
        <p14:creationId xmlns:p14="http://schemas.microsoft.com/office/powerpoint/2010/main" val="367421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noProof="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8530193B-564F-4854-8A52-728F3FB19C85}" type="slidenum">
              <a:rPr lang="en-US" noProof="0" smtClean="0"/>
              <a:t>4</a:t>
            </a:fld>
            <a:endParaRPr lang="en-US" noProof="0"/>
          </a:p>
        </p:txBody>
      </p:sp>
    </p:spTree>
    <p:extLst>
      <p:ext uri="{BB962C8B-B14F-4D97-AF65-F5344CB8AC3E}">
        <p14:creationId xmlns:p14="http://schemas.microsoft.com/office/powerpoint/2010/main" val="198545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noProof="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8530193B-564F-4854-8A52-728F3FB19C85}" type="slidenum">
              <a:rPr lang="en-US" noProof="0" smtClean="0"/>
              <a:t>5</a:t>
            </a:fld>
            <a:endParaRPr lang="en-US" noProof="0"/>
          </a:p>
        </p:txBody>
      </p:sp>
    </p:spTree>
    <p:extLst>
      <p:ext uri="{BB962C8B-B14F-4D97-AF65-F5344CB8AC3E}">
        <p14:creationId xmlns:p14="http://schemas.microsoft.com/office/powerpoint/2010/main" val="253164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noProof="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8530193B-564F-4854-8A52-728F3FB19C85}" type="slidenum">
              <a:rPr lang="en-US" noProof="0" smtClean="0"/>
              <a:t>6</a:t>
            </a:fld>
            <a:endParaRPr lang="en-US" noProof="0"/>
          </a:p>
        </p:txBody>
      </p:sp>
    </p:spTree>
    <p:extLst>
      <p:ext uri="{BB962C8B-B14F-4D97-AF65-F5344CB8AC3E}">
        <p14:creationId xmlns:p14="http://schemas.microsoft.com/office/powerpoint/2010/main" val="2666963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noProof="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8530193B-564F-4854-8A52-728F3FB19C85}" type="slidenum">
              <a:rPr lang="en-US" noProof="0" smtClean="0"/>
              <a:t>7</a:t>
            </a:fld>
            <a:endParaRPr lang="en-US" noProof="0"/>
          </a:p>
        </p:txBody>
      </p:sp>
    </p:spTree>
    <p:extLst>
      <p:ext uri="{BB962C8B-B14F-4D97-AF65-F5344CB8AC3E}">
        <p14:creationId xmlns:p14="http://schemas.microsoft.com/office/powerpoint/2010/main" val="120209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noProof="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8530193B-564F-4854-8A52-728F3FB19C85}" type="slidenum">
              <a:rPr lang="en-US" noProof="0" smtClean="0"/>
              <a:t>8</a:t>
            </a:fld>
            <a:endParaRPr lang="en-US" noProof="0"/>
          </a:p>
        </p:txBody>
      </p:sp>
    </p:spTree>
    <p:extLst>
      <p:ext uri="{BB962C8B-B14F-4D97-AF65-F5344CB8AC3E}">
        <p14:creationId xmlns:p14="http://schemas.microsoft.com/office/powerpoint/2010/main" val="221038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noProof="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p:cNvSpPr>
            <a:spLocks noGrp="1"/>
          </p:cNvSpPr>
          <p:nvPr>
            <p:ph type="sldNum" sz="quarter" idx="12"/>
          </p:nvPr>
        </p:nvSpPr>
        <p:spPr/>
        <p:txBody>
          <a:bodyPr/>
          <a:lstStyle/>
          <a:p>
            <a:fld id="{8530193B-564F-4854-8A52-728F3FB19C85}" type="slidenum">
              <a:rPr lang="en-US" noProof="0" smtClean="0"/>
              <a:t>9</a:t>
            </a:fld>
            <a:endParaRPr lang="en-US" noProof="0"/>
          </a:p>
        </p:txBody>
      </p:sp>
    </p:spTree>
    <p:extLst>
      <p:ext uri="{BB962C8B-B14F-4D97-AF65-F5344CB8AC3E}">
        <p14:creationId xmlns:p14="http://schemas.microsoft.com/office/powerpoint/2010/main" val="2080224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15058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Thank You</a:t>
            </a:r>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Tree>
    <p:extLst>
      <p:ext uri="{BB962C8B-B14F-4D97-AF65-F5344CB8AC3E}">
        <p14:creationId xmlns:p14="http://schemas.microsoft.com/office/powerpoint/2010/main" val="163289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id="{AFA90A43-BEC4-4B20-96E2-797B03FB82F2}"/>
              </a:ext>
            </a:extLst>
          </p:cNvPr>
          <p:cNvSpPr>
            <a:spLocks noGrp="1"/>
          </p:cNvSpPr>
          <p:nvPr>
            <p:ph idx="33"/>
          </p:nvPr>
        </p:nvSpPr>
        <p:spPr>
          <a:xfrm>
            <a:off x="430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ntent Placeholder 2">
            <a:extLst>
              <a:ext uri="{FF2B5EF4-FFF2-40B4-BE49-F238E27FC236}">
                <a16:creationId xmlns:a16="http://schemas.microsoft.com/office/drawing/2014/main" id="{8A2C2023-6C37-4611-ACAF-5F2060202836}"/>
              </a:ext>
            </a:extLst>
          </p:cNvPr>
          <p:cNvSpPr>
            <a:spLocks noGrp="1"/>
          </p:cNvSpPr>
          <p:nvPr>
            <p:ph idx="34"/>
          </p:nvPr>
        </p:nvSpPr>
        <p:spPr>
          <a:xfrm>
            <a:off x="817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06C51E8-C5C0-4672-B456-F44C69B074D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9DE9AE8C-7574-4D45-B521-6B18054DA7C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EF240172-5930-4717-A0CD-A151075277D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7B4A83CE-8643-4697-94A9-C9F587F46E23}"/>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B0A765A5-BBCE-405E-A4B3-80A660118E84}"/>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208365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2B8F0DB-CC25-4CE9-A68E-CAA2FD986AF3}"/>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8A058973-2DC9-4087-9D57-F1D779F56CC2}"/>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B641062D-3CD4-49D1-A621-331E2933340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9F2C1E7C-A088-4772-84B3-15309BEADF7D}"/>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CA52278A-6924-4F97-A196-AE30D3DACB7A}"/>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60312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663BD7B-5136-47ED-BE0A-C6C2F5622BDC}"/>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6ABA22C7-C35B-4EC0-B7CE-54F9EEFCB71D}"/>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6DAE4BC9-9CFF-4522-8216-651498F7A167}"/>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8E822AA0-FB3E-4051-AA1F-F51204BA02A9}"/>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3445288A-D169-4374-BCFD-917DD04B2B1E}"/>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2CD5709C-84DE-45F3-AE9B-8B6FD7134AB5}"/>
              </a:ext>
            </a:extLst>
          </p:cNvPr>
          <p:cNvSpPr>
            <a:spLocks noGrp="1"/>
          </p:cNvSpPr>
          <p:nvPr>
            <p:ph sz="half" idx="2"/>
          </p:nvPr>
        </p:nvSpPr>
        <p:spPr>
          <a:xfrm>
            <a:off x="6299886" y="1511250"/>
            <a:ext cx="5460114" cy="4665713"/>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Content Placeholder 2">
            <a:extLst>
              <a:ext uri="{FF2B5EF4-FFF2-40B4-BE49-F238E27FC236}">
                <a16:creationId xmlns:a16="http://schemas.microsoft.com/office/drawing/2014/main" id="{36BB18B1-3B7F-4B18-A1C5-BB7DA443C63F}"/>
              </a:ext>
            </a:extLst>
          </p:cNvPr>
          <p:cNvSpPr>
            <a:spLocks noGrp="1"/>
          </p:cNvSpPr>
          <p:nvPr>
            <p:ph sz="half" idx="1"/>
          </p:nvPr>
        </p:nvSpPr>
        <p:spPr>
          <a:xfrm>
            <a:off x="456816" y="1511250"/>
            <a:ext cx="5460114" cy="4665713"/>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5" name="Text Placeholder 2">
            <a:extLst>
              <a:ext uri="{FF2B5EF4-FFF2-40B4-BE49-F238E27FC236}">
                <a16:creationId xmlns:a16="http://schemas.microsoft.com/office/drawing/2014/main" id="{3419BDFB-8FC0-4B89-A29A-8EAC95E9AB99}"/>
              </a:ext>
            </a:extLst>
          </p:cNvPr>
          <p:cNvSpPr>
            <a:spLocks noGrp="1"/>
          </p:cNvSpPr>
          <p:nvPr>
            <p:ph type="body" idx="1"/>
          </p:nvPr>
        </p:nvSpPr>
        <p:spPr>
          <a:xfrm>
            <a:off x="431800" y="1511250"/>
            <a:ext cx="54849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8" name="Text Placeholder 4">
            <a:extLst>
              <a:ext uri="{FF2B5EF4-FFF2-40B4-BE49-F238E27FC236}">
                <a16:creationId xmlns:a16="http://schemas.microsoft.com/office/drawing/2014/main" id="{8E6C2CC0-9AB0-46E9-977A-EF923DCE7FAF}"/>
              </a:ext>
            </a:extLst>
          </p:cNvPr>
          <p:cNvSpPr>
            <a:spLocks noGrp="1"/>
          </p:cNvSpPr>
          <p:nvPr>
            <p:ph type="body" sz="quarter" idx="3"/>
          </p:nvPr>
        </p:nvSpPr>
        <p:spPr>
          <a:xfrm>
            <a:off x="6339334" y="1518287"/>
            <a:ext cx="5420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9" name="Content Placeholder 5">
            <a:extLst>
              <a:ext uri="{FF2B5EF4-FFF2-40B4-BE49-F238E27FC236}">
                <a16:creationId xmlns:a16="http://schemas.microsoft.com/office/drawing/2014/main" id="{28DF954C-A51E-4242-B83E-A826008F5C67}"/>
              </a:ext>
            </a:extLst>
          </p:cNvPr>
          <p:cNvSpPr>
            <a:spLocks noGrp="1"/>
          </p:cNvSpPr>
          <p:nvPr>
            <p:ph sz="quarter" idx="4"/>
          </p:nvPr>
        </p:nvSpPr>
        <p:spPr>
          <a:xfrm>
            <a:off x="6339334" y="2486989"/>
            <a:ext cx="5432666" cy="370267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0" name="Content Placeholder 3">
            <a:extLst>
              <a:ext uri="{FF2B5EF4-FFF2-40B4-BE49-F238E27FC236}">
                <a16:creationId xmlns:a16="http://schemas.microsoft.com/office/drawing/2014/main" id="{600E416E-6162-484A-BA4D-640FA83078A9}"/>
              </a:ext>
            </a:extLst>
          </p:cNvPr>
          <p:cNvSpPr>
            <a:spLocks noGrp="1"/>
          </p:cNvSpPr>
          <p:nvPr>
            <p:ph sz="half" idx="2"/>
          </p:nvPr>
        </p:nvSpPr>
        <p:spPr>
          <a:xfrm>
            <a:off x="431800" y="2486989"/>
            <a:ext cx="5491215" cy="370267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641602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1" name="Content Placeholder 2">
            <a:extLst>
              <a:ext uri="{FF2B5EF4-FFF2-40B4-BE49-F238E27FC236}">
                <a16:creationId xmlns:a16="http://schemas.microsoft.com/office/drawing/2014/main" id="{A8B59DDF-F2BC-491E-92E0-9D2C1398ECE5}"/>
              </a:ext>
            </a:extLst>
          </p:cNvPr>
          <p:cNvSpPr>
            <a:spLocks noGrp="1"/>
          </p:cNvSpPr>
          <p:nvPr>
            <p:ph idx="1"/>
          </p:nvPr>
        </p:nvSpPr>
        <p:spPr>
          <a:xfrm>
            <a:off x="5183188" y="431999"/>
            <a:ext cx="6544468" cy="5513889"/>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1122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6" name="Picture Placeholder 2">
            <a:extLst>
              <a:ext uri="{FF2B5EF4-FFF2-40B4-BE49-F238E27FC236}">
                <a16:creationId xmlns:a16="http://schemas.microsoft.com/office/drawing/2014/main" id="{0110E46C-B434-49FA-AA0E-D64E5786D280}"/>
              </a:ext>
            </a:extLst>
          </p:cNvPr>
          <p:cNvSpPr>
            <a:spLocks noGrp="1"/>
          </p:cNvSpPr>
          <p:nvPr>
            <p:ph type="pic" idx="1"/>
          </p:nvPr>
        </p:nvSpPr>
        <p:spPr>
          <a:xfrm>
            <a:off x="5183188" y="431999"/>
            <a:ext cx="6544468" cy="5513889"/>
          </a:xfrm>
          <a:prstGeom prst="roundRect">
            <a:avLst>
              <a:gd name="adj" fmla="val 5554"/>
            </a:avLst>
          </a:prstGeom>
        </p:spPr>
        <p:txBody>
          <a:bodyPr vert="horz" wrap="square" lIns="0" tIns="0" rIns="0" bIns="0" rtlCol="0" anchor="ctr">
            <a:noAutofit/>
          </a:bodyPr>
          <a:lstStyle>
            <a:lvl1pPr>
              <a:defRPr lang="en-US" sz="1200" i="1" dirty="0">
                <a:latin typeface="Times New Roman" panose="02020603050405020304" pitchFamily="18" charset="0"/>
                <a:cs typeface="Times New Roman" panose="02020603050405020304" pitchFamily="18" charset="0"/>
              </a:defRPr>
            </a:lvl1pPr>
          </a:lstStyle>
          <a:p>
            <a:pPr marL="0" lvl="0" indent="0" algn="ctr">
              <a:buNone/>
            </a:pPr>
            <a:r>
              <a:rPr lang="en-US" noProof="0" smtClean="0"/>
              <a:t>Click icon to add picture</a:t>
            </a:r>
            <a:endParaRPr lang="en-US" noProof="0" dirty="0"/>
          </a:p>
        </p:txBody>
      </p:sp>
    </p:spTree>
    <p:extLst>
      <p:ext uri="{BB962C8B-B14F-4D97-AF65-F5344CB8AC3E}">
        <p14:creationId xmlns:p14="http://schemas.microsoft.com/office/powerpoint/2010/main" val="6618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1334038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3959134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noProof="0" smtClean="0"/>
              <a:t>Click to edit Master title style</a:t>
            </a:r>
            <a:endParaRPr lang="en-US" noProof="0"/>
          </a:p>
        </p:txBody>
      </p:sp>
      <p:sp>
        <p:nvSpPr>
          <p:cNvPr id="11" name="Text Placeholder 10">
            <a:extLst>
              <a:ext uri="{FF2B5EF4-FFF2-40B4-BE49-F238E27FC236}">
                <a16:creationId xmlns:a16="http://schemas.microsoft.com/office/drawing/2014/main" id="{1B3B1662-8902-44D0-A545-5008B483D16F}"/>
              </a:ext>
            </a:extLst>
          </p:cNvPr>
          <p:cNvSpPr>
            <a:spLocks noGrp="1"/>
          </p:cNvSpPr>
          <p:nvPr>
            <p:ph type="body" sz="quarter" idx="14"/>
          </p:nvPr>
        </p:nvSpPr>
        <p:spPr>
          <a:xfrm>
            <a:off x="1578017" y="2169005"/>
            <a:ext cx="9035966" cy="2519990"/>
          </a:xfrm>
        </p:spPr>
        <p:txBody>
          <a:bodyPr anchor="ctr"/>
          <a:lstStyle>
            <a:lvl1pPr marL="0" indent="0" algn="ctr">
              <a:buNone/>
              <a:defRPr sz="6000"/>
            </a:lvl1pPr>
            <a:lvl2pPr marL="266700" indent="0">
              <a:buNone/>
              <a:defRPr/>
            </a:lvl2pPr>
          </a:lstStyle>
          <a:p>
            <a:pPr lvl="0"/>
            <a:r>
              <a:rPr lang="en-US" noProof="0" smtClean="0"/>
              <a:t>Edit Master text styles</a:t>
            </a:r>
          </a:p>
        </p:txBody>
      </p:sp>
    </p:spTree>
    <p:extLst>
      <p:ext uri="{BB962C8B-B14F-4D97-AF65-F5344CB8AC3E}">
        <p14:creationId xmlns:p14="http://schemas.microsoft.com/office/powerpoint/2010/main" val="3288757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54517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622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41629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Tree>
    <p:extLst>
      <p:ext uri="{BB962C8B-B14F-4D97-AF65-F5344CB8AC3E}">
        <p14:creationId xmlns:p14="http://schemas.microsoft.com/office/powerpoint/2010/main" val="282955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noProof="0" smtClean="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custDataLst>
              <p:tags r:id="rId1"/>
            </p:custDataLst>
          </p:nvPr>
        </p:nvSpPr>
        <p:spPr>
          <a:xfrm>
            <a:off x="0" y="6361483"/>
            <a:ext cx="12192000" cy="201532"/>
          </a:xfrm>
        </p:spPr>
        <p:txBody>
          <a:bodyPr/>
          <a:lstStyle>
            <a:lvl1pP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6" name="Title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US" noProof="0"/>
              <a:t>Enter your caption</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Rounded Corners 24">
            <a:extLst>
              <a:ext uri="{FF2B5EF4-FFF2-40B4-BE49-F238E27FC236}">
                <a16:creationId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custDataLst>
              <p:tags r:id="rId24"/>
            </p:custDataLst>
          </p:nvPr>
        </p:nvSpPr>
        <p:spPr>
          <a:xfrm>
            <a:off x="0" y="6361483"/>
            <a:ext cx="12192000" cy="201532"/>
          </a:xfrm>
          <a:prstGeom prst="rect">
            <a:avLst/>
          </a:prstGeom>
          <a:noFill/>
        </p:spPr>
        <p:txBody>
          <a:bodyPr vert="horz" lIns="0" tIns="0" rIns="0" bIns="0" rtlCol="0" anchor="ctr"/>
          <a:lstStyle>
            <a:lvl1pPr algn="ctr">
              <a:defRPr lang="en-US" sz="800" b="0" i="0" u="none">
                <a:solidFill>
                  <a:srgbClr val="000000"/>
                </a:solidFill>
                <a:latin typeface="Arial" panose="020B0604020202020204" pitchFamily="34" charset="0"/>
              </a:defRPr>
            </a:lvl1p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2" r:id="rId3"/>
    <p:sldLayoutId id="2147483663" r:id="rId4"/>
    <p:sldLayoutId id="2147483658" r:id="rId5"/>
    <p:sldLayoutId id="2147483665" r:id="rId6"/>
    <p:sldLayoutId id="2147483666" r:id="rId7"/>
    <p:sldLayoutId id="2147483659" r:id="rId8"/>
    <p:sldLayoutId id="2147483660" r:id="rId9"/>
    <p:sldLayoutId id="2147483664" r:id="rId10"/>
    <p:sldLayoutId id="2147483656" r:id="rId11"/>
    <p:sldLayoutId id="2147483657" r:id="rId12"/>
    <p:sldLayoutId id="2147483667" r:id="rId13"/>
    <p:sldLayoutId id="2147483668" r:id="rId14"/>
    <p:sldLayoutId id="2147483650" r:id="rId15"/>
    <p:sldLayoutId id="2147483652" r:id="rId16"/>
    <p:sldLayoutId id="2147483669" r:id="rId17"/>
    <p:sldLayoutId id="2147483671" r:id="rId18"/>
    <p:sldLayoutId id="2147483672" r:id="rId19"/>
    <p:sldLayoutId id="2147483670" r:id="rId20"/>
    <p:sldLayoutId id="2147483673" r:id="rId21"/>
    <p:sldLayoutId id="2147483655" r:id="rId22"/>
  </p:sldLayoutIdLst>
  <p:hf hd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www.hfes-pptg.com/" TargetMode="External"/><Relationship Id="rId3" Type="http://schemas.openxmlformats.org/officeDocument/2006/relationships/notesSlide" Target="../notesSlides/notesSlide11.xml"/><Relationship Id="rId7" Type="http://schemas.openxmlformats.org/officeDocument/2006/relationships/image" Target="../media/image13.svg"/><Relationship Id="rId12" Type="http://schemas.openxmlformats.org/officeDocument/2006/relationships/image" Target="../media/image15.png"/><Relationship Id="rId17" Type="http://schemas.openxmlformats.org/officeDocument/2006/relationships/image" Target="../media/image17.png"/><Relationship Id="rId2" Type="http://schemas.openxmlformats.org/officeDocument/2006/relationships/slideLayout" Target="../slideLayouts/slideLayout10.xml"/><Relationship Id="rId16" Type="http://schemas.openxmlformats.org/officeDocument/2006/relationships/hyperlink" Target="https://www.facebook.com/groups/hfespptg/" TargetMode="External"/><Relationship Id="rId1" Type="http://schemas.openxmlformats.org/officeDocument/2006/relationships/tags" Target="../tags/tag4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1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5.svg"/><Relationship Id="rId14" Type="http://schemas.openxmlformats.org/officeDocument/2006/relationships/hyperlink" Target="https://www.linkedin.com/groups/13561732/"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5.jpg"/><Relationship Id="rId5" Type="http://schemas.openxmlformats.org/officeDocument/2006/relationships/hyperlink" Target="http://hfes-pptg.org/2019/08/winning-student-essay/"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hyperlink" Target="mailto:Erin.E.Alves@Raytheon.com"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7EF238CB-AB58-4787-8F9C-A1C16929A2FA}"/>
              </a:ext>
              <a:ext uri="{C183D7F6-B498-43B3-948B-1728B52AA6E4}">
                <adec:decorative xmlns:adec="http://schemas.microsoft.com/office/drawing/2017/decorative" xmlns="" val="1"/>
              </a:ext>
            </a:extLst>
          </p:cNvPr>
          <p:cNvSpPr txBox="1">
            <a:spLocks/>
          </p:cNvSpPr>
          <p:nvPr/>
        </p:nvSpPr>
        <p:spPr>
          <a:xfrm flipH="1">
            <a:off x="-1" y="3914775"/>
            <a:ext cx="1481849" cy="2200275"/>
          </a:xfrm>
          <a:custGeom>
            <a:avLst/>
            <a:gdLst>
              <a:gd name="connsiteX0" fmla="*/ 1494549 w 1494549"/>
              <a:gd name="connsiteY0" fmla="*/ 0 h 2200275"/>
              <a:gd name="connsiteX1" fmla="*/ 100333 w 1494549"/>
              <a:gd name="connsiteY1" fmla="*/ 0 h 2200275"/>
              <a:gd name="connsiteX2" fmla="*/ 0 w 1494549"/>
              <a:gd name="connsiteY2" fmla="*/ 100333 h 2200275"/>
              <a:gd name="connsiteX3" fmla="*/ 0 w 1494549"/>
              <a:gd name="connsiteY3" fmla="*/ 2099942 h 2200275"/>
              <a:gd name="connsiteX4" fmla="*/ 100333 w 1494549"/>
              <a:gd name="connsiteY4" fmla="*/ 2200275 h 2200275"/>
              <a:gd name="connsiteX5" fmla="*/ 1494549 w 1494549"/>
              <a:gd name="connsiteY5" fmla="*/ 2200275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549" h="2200275">
                <a:moveTo>
                  <a:pt x="1494549" y="0"/>
                </a:moveTo>
                <a:lnTo>
                  <a:pt x="100333" y="0"/>
                </a:lnTo>
                <a:cubicBezTo>
                  <a:pt x="44921" y="0"/>
                  <a:pt x="0" y="44921"/>
                  <a:pt x="0" y="100333"/>
                </a:cubicBezTo>
                <a:lnTo>
                  <a:pt x="0" y="2099942"/>
                </a:lnTo>
                <a:cubicBezTo>
                  <a:pt x="0" y="2155354"/>
                  <a:pt x="44921" y="2200275"/>
                  <a:pt x="100333" y="2200275"/>
                </a:cubicBezTo>
                <a:lnTo>
                  <a:pt x="1494549" y="2200275"/>
                </a:ln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948293" y="3114635"/>
            <a:ext cx="4459766" cy="2514635"/>
          </a:xfrm>
          <a:gradFill>
            <a:gsLst>
              <a:gs pos="100000">
                <a:schemeClr val="tx1">
                  <a:lumMod val="95000"/>
                  <a:lumOff val="5000"/>
                </a:schemeClr>
              </a:gs>
              <a:gs pos="0">
                <a:schemeClr val="tx1">
                  <a:lumMod val="75000"/>
                  <a:lumOff val="25000"/>
                </a:schemeClr>
              </a:gs>
            </a:gsLst>
          </a:gradFill>
          <a:ln>
            <a:solidFill>
              <a:schemeClr val="bg1">
                <a:lumMod val="50000"/>
              </a:schemeClr>
            </a:solidFill>
          </a:ln>
        </p:spPr>
        <p:txBody>
          <a:bodyPr/>
          <a:lstStyle/>
          <a:p>
            <a:r>
              <a:rPr lang="en-US" dirty="0"/>
              <a:t>Presentation Title</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1130300" y="4624645"/>
            <a:ext cx="4000500" cy="690752"/>
          </a:xfrm>
        </p:spPr>
        <p:txBody>
          <a:bodyPr/>
          <a:lstStyle/>
          <a:p>
            <a:r>
              <a:rPr lang="en-US" dirty="0"/>
              <a:t>Lorem ipsum dolor sit amet, consectetur adipiscing elit.</a:t>
            </a:r>
          </a:p>
        </p:txBody>
      </p:sp>
      <p:sp>
        <p:nvSpPr>
          <p:cNvPr id="20" name="Isosceles Triangle 19">
            <a:extLst>
              <a:ext uri="{FF2B5EF4-FFF2-40B4-BE49-F238E27FC236}">
                <a16:creationId xmlns:a16="http://schemas.microsoft.com/office/drawing/2014/main" id="{545D50A1-D634-4325-B06C-5450FDF7B818}"/>
              </a:ext>
              <a:ext uri="{C183D7F6-B498-43B3-948B-1728B52AA6E4}">
                <adec:decorative xmlns:adec="http://schemas.microsoft.com/office/drawing/2017/decorative" xmlns="" val="1"/>
              </a:ext>
            </a:extLst>
          </p:cNvPr>
          <p:cNvSpPr/>
          <p:nvPr/>
        </p:nvSpPr>
        <p:spPr>
          <a:xfrm rot="10800000" flipH="1">
            <a:off x="1000837" y="562927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092" b="7092"/>
          <a:stretch>
            <a:fillRect/>
          </a:stretch>
        </p:blipFill>
        <p:spPr/>
      </p:pic>
      <p:sp>
        <p:nvSpPr>
          <p:cNvPr id="9" name="Title 2">
            <a:extLst>
              <a:ext uri="{FF2B5EF4-FFF2-40B4-BE49-F238E27FC236}">
                <a16:creationId xmlns:a16="http://schemas.microsoft.com/office/drawing/2014/main" id="{200B3D2B-613A-41BE-987D-E6A1324B456D}"/>
              </a:ext>
            </a:extLst>
          </p:cNvPr>
          <p:cNvSpPr txBox="1">
            <a:spLocks/>
          </p:cNvSpPr>
          <p:nvPr/>
        </p:nvSpPr>
        <p:spPr>
          <a:xfrm>
            <a:off x="7296083" y="2341355"/>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vert="horz"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r>
              <a:rPr lang="en-US" sz="4400" dirty="0" smtClean="0"/>
              <a:t>Perception and Performance Technical Group</a:t>
            </a:r>
          </a:p>
          <a:p>
            <a:r>
              <a:rPr lang="en-US" sz="2800" dirty="0" smtClean="0"/>
              <a:t>Business Meeting</a:t>
            </a:r>
          </a:p>
          <a:p>
            <a:r>
              <a:rPr lang="en-US" sz="2800" dirty="0" smtClean="0"/>
              <a:t>August 30, 2019</a:t>
            </a:r>
            <a:endParaRPr lang="en-US" sz="2800" dirty="0"/>
          </a:p>
        </p:txBody>
      </p:sp>
      <p:sp>
        <p:nvSpPr>
          <p:cNvPr id="2" name="BJPseudoFooter"/>
          <p:cNvSpPr txBox="1"/>
          <p:nvPr>
            <p:custDataLst>
              <p:tags r:id="rId1"/>
            </p:custDataLst>
          </p:nvPr>
        </p:nvSpPr>
        <p:spPr>
          <a:xfrm>
            <a:off x="127000" y="6506746"/>
            <a:ext cx="11938000" cy="338554"/>
          </a:xfrm>
          <a:prstGeom prst="rect">
            <a:avLst/>
          </a:prstGeom>
          <a:noFill/>
        </p:spPr>
        <p:txBody>
          <a:bodyPr vert="horz" rtlCol="0">
            <a:spAutoFit/>
          </a:bodyPr>
          <a:lstStyle/>
          <a:p>
            <a:pPr algn="ctr"/>
            <a:r>
              <a:rPr lang="en-US" sz="800" smtClean="0">
                <a:solidFill>
                  <a:srgbClr val="000000"/>
                </a:solidFill>
                <a:latin typeface="Arial" panose="020B0604020202020204" pitchFamily="34" charset="0"/>
              </a:rPr>
              <a:t>Unrestricted Content</a:t>
            </a:r>
          </a:p>
          <a:p>
            <a:pPr algn="ctr"/>
            <a:r>
              <a:rPr lang="en-US" sz="800" smtClean="0">
                <a:solidFill>
                  <a:srgbClr val="000000"/>
                </a:solidFill>
                <a:latin typeface="Arial" panose="020B0604020202020204" pitchFamily="34" charset="0"/>
              </a:rPr>
              <a:t>This document does not contain technology or technical data controlled under either the U.S. International Traffic in Arms Regulations or the U.S. Export Administration Regulations.</a:t>
            </a:r>
            <a:endParaRPr lang="en-US" sz="800">
              <a:solidFill>
                <a:srgbClr val="000000"/>
              </a:solidFill>
              <a:latin typeface="Arial" panose="020B0604020202020204" pitchFamily="34" charset="0"/>
            </a:endParaRPr>
          </a:p>
        </p:txBody>
      </p:sp>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36"/>
          </p:nvPr>
        </p:nvPicPr>
        <p:blipFill>
          <a:blip r:embed="rId4">
            <a:extLst>
              <a:ext uri="{28A0092B-C50C-407E-A947-70E740481C1C}">
                <a14:useLocalDpi xmlns:a14="http://schemas.microsoft.com/office/drawing/2010/main" val="0"/>
              </a:ext>
            </a:extLst>
          </a:blip>
          <a:srcRect t="4312" b="4312"/>
          <a:stretch>
            <a:fillRect/>
          </a:stretch>
        </p:blipFill>
        <p:spPr>
          <a:xfrm>
            <a:off x="7498490" y="1008000"/>
            <a:ext cx="3925159" cy="5021324"/>
          </a:xfrm>
          <a:prstGeom prst="rect">
            <a:avLst/>
          </a:prstGeom>
          <a:ln w="88900" cap="sq" cmpd="thickThin">
            <a:solidFill>
              <a:srgbClr val="000000"/>
            </a:solidFill>
            <a:prstDash val="solid"/>
            <a:miter lim="800000"/>
          </a:ln>
          <a:effectLst>
            <a:innerShdw blurRad="76200">
              <a:srgbClr val="000000"/>
            </a:innerShdw>
          </a:effectLst>
        </p:spPr>
      </p:pic>
      <p:sp>
        <p:nvSpPr>
          <p:cNvPr id="6" name="Title 5"/>
          <p:cNvSpPr>
            <a:spLocks noGrp="1"/>
          </p:cNvSpPr>
          <p:nvPr>
            <p:ph type="title"/>
          </p:nvPr>
        </p:nvSpPr>
        <p:spPr/>
        <p:txBody>
          <a:bodyPr/>
          <a:lstStyle/>
          <a:p>
            <a:r>
              <a:rPr lang="en-US" dirty="0" smtClean="0"/>
              <a:t>Incoming Officers</a:t>
            </a:r>
            <a:endParaRPr lang="en-US" dirty="0"/>
          </a:p>
        </p:txBody>
      </p:sp>
      <p:sp>
        <p:nvSpPr>
          <p:cNvPr id="8" name="Text Placeholder 7"/>
          <p:cNvSpPr>
            <a:spLocks noGrp="1"/>
          </p:cNvSpPr>
          <p:nvPr>
            <p:ph type="body" sz="quarter" idx="32"/>
          </p:nvPr>
        </p:nvSpPr>
        <p:spPr/>
        <p:txBody>
          <a:bodyPr/>
          <a:lstStyle/>
          <a:p>
            <a:r>
              <a:rPr lang="en-US" dirty="0" smtClean="0"/>
              <a:t>Dr. Barry </a:t>
            </a:r>
            <a:r>
              <a:rPr lang="en-US" dirty="0" err="1" smtClean="0"/>
              <a:t>Goettl</a:t>
            </a:r>
            <a:r>
              <a:rPr lang="en-US" dirty="0" smtClean="0"/>
              <a:t>, PPTG Program Chair</a:t>
            </a:r>
            <a:endParaRPr lang="en-US" dirty="0"/>
          </a:p>
        </p:txBody>
      </p:sp>
      <p:sp>
        <p:nvSpPr>
          <p:cNvPr id="7" name="Content Placeholder 6"/>
          <p:cNvSpPr>
            <a:spLocks noGrp="1"/>
          </p:cNvSpPr>
          <p:nvPr>
            <p:ph sz="half" idx="1"/>
          </p:nvPr>
        </p:nvSpPr>
        <p:spPr>
          <a:xfrm>
            <a:off x="432000" y="1511566"/>
            <a:ext cx="6410760" cy="4680434"/>
          </a:xfrm>
        </p:spPr>
        <p:txBody>
          <a:bodyPr/>
          <a:lstStyle/>
          <a:p>
            <a:r>
              <a:rPr lang="en-US" dirty="0" err="1"/>
              <a:t>Dr</a:t>
            </a:r>
            <a:r>
              <a:rPr lang="en-US" dirty="0"/>
              <a:t> Barry P. </a:t>
            </a:r>
            <a:r>
              <a:rPr lang="en-US" dirty="0" err="1"/>
              <a:t>Goettl</a:t>
            </a:r>
            <a:r>
              <a:rPr lang="en-US" dirty="0"/>
              <a:t> earned a PhD in Experimental Psychology from University of Illinois and has worked for the Air Force Research Lab (AFRL) for over 27 years. He has worked on many different projects and contributed to the human factors field in areas such as training, laser eye protection, high power microwaves, cyber security, and most recently nuclear flash blindness protection. He was involved in the development of the Visual Threat Recognition and Avoidance Trainer designed to train Air Force aircrew members to visually detect and identify ground threats such as anti-aircraft artillery and surface-to-air missiles</a:t>
            </a:r>
            <a:r>
              <a:rPr lang="en-US" dirty="0" smtClean="0"/>
              <a:t>.</a:t>
            </a:r>
            <a:r>
              <a:rPr lang="en-US" dirty="0"/>
              <a:t> </a:t>
            </a:r>
          </a:p>
          <a:p>
            <a:r>
              <a:rPr lang="en-US" dirty="0" err="1"/>
              <a:t>Dr</a:t>
            </a:r>
            <a:r>
              <a:rPr lang="en-US" dirty="0"/>
              <a:t> </a:t>
            </a:r>
            <a:r>
              <a:rPr lang="en-US" dirty="0" err="1"/>
              <a:t>Goettl</a:t>
            </a:r>
            <a:r>
              <a:rPr lang="en-US" dirty="0"/>
              <a:t> has been a member of the PPTG since 1987. He was Newsletter Editor for PPTG from 1992-1994, served as PPTG Chair in 1994 and regularly serves as reviewer for PPTG. He has been a member of the Editorial Board of Human Factors since 2002 and an Associate Editor of Human Factors since 2014. </a:t>
            </a:r>
            <a:r>
              <a:rPr lang="en-US" dirty="0" err="1"/>
              <a:t>Dr</a:t>
            </a:r>
            <a:r>
              <a:rPr lang="en-US" dirty="0"/>
              <a:t> </a:t>
            </a:r>
            <a:r>
              <a:rPr lang="en-US" dirty="0" err="1"/>
              <a:t>Goettl</a:t>
            </a:r>
            <a:r>
              <a:rPr lang="en-US" dirty="0"/>
              <a:t> became a Fellow of HFES in 2019</a:t>
            </a:r>
            <a:r>
              <a:rPr lang="en-US" dirty="0" smtClean="0"/>
              <a:t>.</a:t>
            </a:r>
            <a:endParaRPr lang="en-US" dirty="0"/>
          </a:p>
        </p:txBody>
      </p:sp>
      <p:sp>
        <p:nvSpPr>
          <p:cNvPr id="3" name="Slide Number Placeholder 2"/>
          <p:cNvSpPr>
            <a:spLocks noGrp="1"/>
          </p:cNvSpPr>
          <p:nvPr>
            <p:ph type="sldNum" sz="quarter" idx="33"/>
          </p:nvPr>
        </p:nvSpPr>
        <p:spPr/>
        <p:txBody>
          <a:bodyPr/>
          <a:lstStyle/>
          <a:p>
            <a:fld id="{19B51A1E-902D-48AF-9020-955120F399B6}" type="slidenum">
              <a:rPr lang="en-US" noProof="0" smtClean="0"/>
              <a:pPr/>
              <a:t>10</a:t>
            </a:fld>
            <a:endParaRPr lang="en-US" noProof="0" dirty="0"/>
          </a:p>
        </p:txBody>
      </p:sp>
      <p:sp>
        <p:nvSpPr>
          <p:cNvPr id="2" name="Footer Placeholder 1"/>
          <p:cNvSpPr>
            <a:spLocks noGrp="1"/>
          </p:cNvSpPr>
          <p:nvPr>
            <p:ph type="ftr" sz="quarter" idx="13"/>
            <p:custDataLst>
              <p:tags r:id="rId1"/>
            </p:custDataLst>
          </p:nvPr>
        </p:nvSpPr>
        <p:spPr>
          <a:xfrm>
            <a:off x="0" y="6361483"/>
            <a:ext cx="12192000" cy="201532"/>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143172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B231FB9C-F234-41D0-A4CE-8C29A5F2F553}"/>
              </a:ext>
              <a:ext uri="{C183D7F6-B498-43B3-948B-1728B52AA6E4}">
                <adec:decorative xmlns:adec="http://schemas.microsoft.com/office/drawing/2017/decorative" xmlns="" val="1"/>
              </a:ext>
            </a:extLst>
          </p:cNvPr>
          <p:cNvSpPr txBox="1">
            <a:spLocks/>
          </p:cNvSpPr>
          <p:nvPr/>
        </p:nvSpPr>
        <p:spPr>
          <a:xfrm>
            <a:off x="11354303" y="3842399"/>
            <a:ext cx="846997" cy="2200275"/>
          </a:xfrm>
          <a:custGeom>
            <a:avLst/>
            <a:gdLst>
              <a:gd name="connsiteX0" fmla="*/ 99480 w 846997"/>
              <a:gd name="connsiteY0" fmla="*/ 0 h 2200275"/>
              <a:gd name="connsiteX1" fmla="*/ 846997 w 846997"/>
              <a:gd name="connsiteY1" fmla="*/ 0 h 2200275"/>
              <a:gd name="connsiteX2" fmla="*/ 846997 w 846997"/>
              <a:gd name="connsiteY2" fmla="*/ 2200275 h 2200275"/>
              <a:gd name="connsiteX3" fmla="*/ 99480 w 846997"/>
              <a:gd name="connsiteY3" fmla="*/ 2200275 h 2200275"/>
              <a:gd name="connsiteX4" fmla="*/ 0 w 846997"/>
              <a:gd name="connsiteY4" fmla="*/ 2099942 h 2200275"/>
              <a:gd name="connsiteX5" fmla="*/ 0 w 846997"/>
              <a:gd name="connsiteY5" fmla="*/ 100333 h 2200275"/>
              <a:gd name="connsiteX6" fmla="*/ 99480 w 846997"/>
              <a:gd name="connsiteY6" fmla="*/ 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997" h="2200275">
                <a:moveTo>
                  <a:pt x="99480" y="0"/>
                </a:moveTo>
                <a:lnTo>
                  <a:pt x="846997" y="0"/>
                </a:lnTo>
                <a:lnTo>
                  <a:pt x="846997" y="2200275"/>
                </a:lnTo>
                <a:lnTo>
                  <a:pt x="99480" y="2200275"/>
                </a:lnTo>
                <a:cubicBezTo>
                  <a:pt x="44539" y="2200275"/>
                  <a:pt x="0" y="2155354"/>
                  <a:pt x="0" y="2099942"/>
                </a:cubicBezTo>
                <a:lnTo>
                  <a:pt x="0" y="100333"/>
                </a:lnTo>
                <a:cubicBezTo>
                  <a:pt x="0" y="44921"/>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US" dirty="0"/>
          </a:p>
        </p:txBody>
      </p:sp>
      <p:sp>
        <p:nvSpPr>
          <p:cNvPr id="35" name="Isosceles Triangle 34">
            <a:extLst>
              <a:ext uri="{FF2B5EF4-FFF2-40B4-BE49-F238E27FC236}">
                <a16:creationId xmlns:a16="http://schemas.microsoft.com/office/drawing/2014/main" id="{FE193317-B8BD-46CA-B0A6-8A7511B086D9}"/>
              </a:ext>
              <a:ext uri="{C183D7F6-B498-43B3-948B-1728B52AA6E4}">
                <adec:decorative xmlns:adec="http://schemas.microsoft.com/office/drawing/2017/decorative" xmlns="" val="1"/>
              </a:ext>
            </a:extLst>
          </p:cNvPr>
          <p:cNvSpPr/>
          <p:nvPr/>
        </p:nvSpPr>
        <p:spPr>
          <a:xfrm rot="10800000">
            <a:off x="11359065" y="5556894"/>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5">
            <a:extLst>
              <a:ext uri="{FF2B5EF4-FFF2-40B4-BE49-F238E27FC236}">
                <a16:creationId xmlns:a16="http://schemas.microsoft.com/office/drawing/2014/main" id="{85E0D4E1-E389-4671-B0E7-165A10A05425}"/>
              </a:ext>
              <a:ext uri="{C183D7F6-B498-43B3-948B-1728B52AA6E4}">
                <adec:decorative xmlns:adec="http://schemas.microsoft.com/office/drawing/2017/decorative" xmlns="" val="1"/>
              </a:ext>
            </a:extLst>
          </p:cNvPr>
          <p:cNvSpPr>
            <a:spLocks noChangeAspect="1"/>
          </p:cNvSpPr>
          <p:nvPr/>
        </p:nvSpPr>
        <p:spPr bwMode="auto">
          <a:xfrm>
            <a:off x="4257349" y="2355010"/>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5">
            <a:extLst>
              <a:ext uri="{FF2B5EF4-FFF2-40B4-BE49-F238E27FC236}">
                <a16:creationId xmlns:a16="http://schemas.microsoft.com/office/drawing/2014/main" id="{8186FEAF-6E1E-4258-94C3-5C589D4B5ADE}"/>
              </a:ext>
              <a:ext uri="{C183D7F6-B498-43B3-948B-1728B52AA6E4}">
                <adec:decorative xmlns:adec="http://schemas.microsoft.com/office/drawing/2017/decorative" xmlns=""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678512" y="3859066"/>
            <a:ext cx="218900" cy="218900"/>
          </a:xfrm>
          <a:prstGeom prst="rect">
            <a:avLst/>
          </a:prstGeom>
        </p:spPr>
      </p:pic>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7678512" y="4223565"/>
            <a:ext cx="218900" cy="218900"/>
          </a:xfrm>
          <a:prstGeom prst="rect">
            <a:avLst/>
          </a:prstGeom>
        </p:spPr>
      </p:pic>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7678512" y="4615862"/>
            <a:ext cx="218900" cy="218900"/>
          </a:xfrm>
          <a:prstGeom prst="rect">
            <a:avLst/>
          </a:prstGeom>
        </p:spPr>
      </p:pic>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7661653" y="4942435"/>
            <a:ext cx="244786" cy="244786"/>
          </a:xfrm>
          <a:prstGeom prst="rect">
            <a:avLst/>
          </a:prstGeom>
        </p:spPr>
      </p:pic>
      <p:pic>
        <p:nvPicPr>
          <p:cNvPr id="3" name="Picture Placeholder 2"/>
          <p:cNvPicPr>
            <a:picLocks noGrp="1" noChangeAspect="1"/>
          </p:cNvPicPr>
          <p:nvPr>
            <p:ph type="pic" sz="quarter" idx="10"/>
          </p:nvPr>
        </p:nvPicPr>
        <p:blipFill>
          <a:blip r:embed="rId12">
            <a:extLst>
              <a:ext uri="{28A0092B-C50C-407E-A947-70E740481C1C}">
                <a14:useLocalDpi xmlns:a14="http://schemas.microsoft.com/office/drawing/2010/main" val="0"/>
              </a:ext>
            </a:extLst>
          </a:blip>
          <a:srcRect l="6302" r="6302"/>
          <a:stretch>
            <a:fillRect/>
          </a:stretch>
        </p:blipFill>
        <p:spPr/>
      </p:pic>
      <p:sp>
        <p:nvSpPr>
          <p:cNvPr id="20" name="Title 19">
            <a:extLst>
              <a:ext uri="{FF2B5EF4-FFF2-40B4-BE49-F238E27FC236}">
                <a16:creationId xmlns:a16="http://schemas.microsoft.com/office/drawing/2014/main" id="{7C11A64B-7EA5-442C-8405-73273A5331D1}"/>
              </a:ext>
            </a:extLst>
          </p:cNvPr>
          <p:cNvSpPr>
            <a:spLocks noGrp="1"/>
          </p:cNvSpPr>
          <p:nvPr>
            <p:ph type="ctrTitle"/>
          </p:nvPr>
        </p:nvSpPr>
        <p:spPr>
          <a:xfrm>
            <a:off x="7385487" y="3082904"/>
            <a:ext cx="4459766" cy="2502556"/>
          </a:xfrm>
        </p:spPr>
        <p:txBody>
          <a:bodyPr/>
          <a:lstStyle/>
          <a:p>
            <a:r>
              <a:rPr lang="en-US" dirty="0"/>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xfrm>
            <a:off x="8034849" y="3996226"/>
            <a:ext cx="3521514" cy="288000"/>
          </a:xfrm>
        </p:spPr>
        <p:txBody>
          <a:bodyPr/>
          <a:lstStyle/>
          <a:p>
            <a:r>
              <a:rPr lang="en-US" dirty="0" smtClean="0"/>
              <a:t>Erin Alves</a:t>
            </a:r>
            <a:endParaRPr lang="en-US" dirty="0"/>
          </a:p>
        </p:txBody>
      </p:sp>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8034849" y="4310968"/>
            <a:ext cx="3521514" cy="288000"/>
          </a:xfrm>
        </p:spPr>
        <p:txBody>
          <a:bodyPr/>
          <a:lstStyle/>
          <a:p>
            <a:r>
              <a:rPr lang="en-US" dirty="0" smtClean="0"/>
              <a:t>erin.e.alves@raytheon.com</a:t>
            </a:r>
            <a:endParaRPr lang="en-US" dirty="0"/>
          </a:p>
        </p:txBody>
      </p:sp>
      <p:sp>
        <p:nvSpPr>
          <p:cNvPr id="22" name="Text Placeholder 21">
            <a:extLst>
              <a:ext uri="{FF2B5EF4-FFF2-40B4-BE49-F238E27FC236}">
                <a16:creationId xmlns:a16="http://schemas.microsoft.com/office/drawing/2014/main" id="{43DBE4D9-1044-49A3-ABD5-477041FF2B63}"/>
              </a:ext>
            </a:extLst>
          </p:cNvPr>
          <p:cNvSpPr>
            <a:spLocks noGrp="1"/>
          </p:cNvSpPr>
          <p:nvPr>
            <p:ph type="body" sz="quarter" idx="18"/>
          </p:nvPr>
        </p:nvSpPr>
        <p:spPr>
          <a:xfrm>
            <a:off x="8009242" y="4976758"/>
            <a:ext cx="3521514" cy="288000"/>
          </a:xfrm>
        </p:spPr>
        <p:txBody>
          <a:bodyPr/>
          <a:lstStyle/>
          <a:p>
            <a:r>
              <a:rPr lang="en-US" dirty="0" smtClean="0">
                <a:hlinkClick r:id="rId13"/>
              </a:rPr>
              <a:t>www.hfes-pptg.com</a:t>
            </a:r>
            <a:endParaRPr lang="en-US" dirty="0" smtClean="0"/>
          </a:p>
        </p:txBody>
      </p:sp>
      <p:pic>
        <p:nvPicPr>
          <p:cNvPr id="16" name="Picture 15">
            <a:hlinkClick r:id="rId14"/>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107782" y="4739111"/>
            <a:ext cx="596904" cy="596904"/>
          </a:xfrm>
          <a:prstGeom prst="rect">
            <a:avLst/>
          </a:prstGeom>
        </p:spPr>
      </p:pic>
      <p:pic>
        <p:nvPicPr>
          <p:cNvPr id="14" name="Picture 13">
            <a:hlinkClick r:id="rId16"/>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455858" y="4758852"/>
            <a:ext cx="540094" cy="540094"/>
          </a:xfrm>
          <a:prstGeom prst="rect">
            <a:avLst/>
          </a:prstGeom>
        </p:spPr>
      </p:pic>
      <p:sp>
        <p:nvSpPr>
          <p:cNvPr id="2" name="BJPseudoFooter"/>
          <p:cNvSpPr txBox="1"/>
          <p:nvPr>
            <p:custDataLst>
              <p:tags r:id="rId1"/>
            </p:custDataLst>
          </p:nvPr>
        </p:nvSpPr>
        <p:spPr>
          <a:xfrm>
            <a:off x="127000" y="6506746"/>
            <a:ext cx="11938000" cy="338554"/>
          </a:xfrm>
          <a:prstGeom prst="rect">
            <a:avLst/>
          </a:prstGeom>
          <a:noFill/>
        </p:spPr>
        <p:txBody>
          <a:bodyPr vert="horz" rtlCol="0">
            <a:spAutoFit/>
          </a:bodyPr>
          <a:lstStyle/>
          <a:p>
            <a:pPr algn="ctr"/>
            <a:r>
              <a:rPr lang="en-US" sz="800" smtClean="0">
                <a:solidFill>
                  <a:srgbClr val="000000"/>
                </a:solidFill>
                <a:latin typeface="Arial" panose="020B0604020202020204" pitchFamily="34" charset="0"/>
              </a:rPr>
              <a:t>Unrestricted Content</a:t>
            </a:r>
          </a:p>
          <a:p>
            <a:pPr algn="ctr"/>
            <a:r>
              <a:rPr lang="en-US" sz="800" smtClean="0">
                <a:solidFill>
                  <a:srgbClr val="000000"/>
                </a:solidFill>
                <a:latin typeface="Arial" panose="020B0604020202020204" pitchFamily="34" charset="0"/>
              </a:rPr>
              <a:t>This document does not contain technology or technical data controlled under either the U.S. International Traffic in Arms Regulations or the U.S. Export Administration Regulations.</a:t>
            </a:r>
            <a:endParaRPr lang="en-US" sz="800">
              <a:solidFill>
                <a:srgbClr val="000000"/>
              </a:solidFill>
              <a:latin typeface="Arial" panose="020B0604020202020204" pitchFamily="34" charset="0"/>
            </a:endParaRPr>
          </a:p>
        </p:txBody>
      </p:sp>
    </p:spTree>
    <p:extLst>
      <p:ext uri="{BB962C8B-B14F-4D97-AF65-F5344CB8AC3E}">
        <p14:creationId xmlns:p14="http://schemas.microsoft.com/office/powerpoint/2010/main" val="41536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en-US" dirty="0" smtClean="0"/>
              <a:t>Who We Are</a:t>
            </a:r>
            <a:endParaRPr lang="en-US" dirty="0"/>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p:txBody>
          <a:bodyPr/>
          <a:lstStyle/>
          <a:p>
            <a:r>
              <a:rPr lang="en-US" dirty="0" smtClean="0"/>
              <a:t>Diverse Array of Networking Opportunities</a:t>
            </a:r>
            <a:endParaRPr lang="en-US"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1801" y="1806898"/>
            <a:ext cx="5226049" cy="3600000"/>
          </a:xfrm>
        </p:spPr>
        <p:txBody>
          <a:bodyPr/>
          <a:lstStyle/>
          <a:p>
            <a:pPr marL="0" indent="0">
              <a:buNone/>
            </a:pPr>
            <a:r>
              <a:rPr lang="en-US" dirty="0" smtClean="0"/>
              <a:t>The PPTG has over 400 </a:t>
            </a:r>
            <a:r>
              <a:rPr lang="en-US" dirty="0"/>
              <a:t>members. Our members work as scientists, advanced technology engineers, designers, product developers, test and evaluation engineers, academicians, and consultants, and are employed across manufacturers, research firms, government agencies and service providers. </a:t>
            </a:r>
            <a:endParaRPr lang="en-US" dirty="0" smtClean="0"/>
          </a:p>
          <a:p>
            <a:pPr marL="0" indent="0">
              <a:buNone/>
            </a:pPr>
            <a:r>
              <a:rPr lang="en-US" dirty="0" smtClean="0"/>
              <a:t>A </a:t>
            </a:r>
            <a:r>
              <a:rPr lang="en-US" dirty="0"/>
              <a:t>large and growing number of our members are undergraduate and graduate students, who are the pioneers of the next generation of cutting-edge intelligent systems</a:t>
            </a:r>
            <a:r>
              <a:rPr lang="en-US" dirty="0" smtClean="0"/>
              <a:t>.</a:t>
            </a:r>
          </a:p>
          <a:p>
            <a:pPr marL="0" indent="0">
              <a:buNone/>
            </a:pPr>
            <a:r>
              <a:rPr lang="en-US" b="1" dirty="0" smtClean="0"/>
              <a:t>PPTG offers opportunities for students and professionals to connect, establish mentorships, recruit and hire new talent</a:t>
            </a:r>
            <a:r>
              <a:rPr lang="en-US" dirty="0" smtClean="0"/>
              <a:t>.</a:t>
            </a:r>
            <a:endParaRPr lang="en-US"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2</a:t>
            </a:fld>
            <a:endParaRPr lang="en-US" dirty="0"/>
          </a:p>
        </p:txBody>
      </p:sp>
      <p:pic>
        <p:nvPicPr>
          <p:cNvPr id="9" name="Picture Placeholder 8"/>
          <p:cNvPicPr>
            <a:picLocks noGrp="1" noChangeAspect="1"/>
          </p:cNvPicPr>
          <p:nvPr>
            <p:ph type="pic" sz="quarter" idx="36"/>
          </p:nvPr>
        </p:nvPicPr>
        <p:blipFill>
          <a:blip r:embed="rId4">
            <a:extLst>
              <a:ext uri="{28A0092B-C50C-407E-A947-70E740481C1C}">
                <a14:useLocalDpi xmlns:a14="http://schemas.microsoft.com/office/drawing/2010/main" val="0"/>
              </a:ext>
            </a:extLst>
          </a:blip>
          <a:srcRect l="23549" r="23549"/>
          <a:stretch>
            <a:fillRect/>
          </a:stretch>
        </p:blipFill>
        <p:spPr>
          <a:xfrm>
            <a:off x="6238875" y="1299735"/>
            <a:ext cx="5357468" cy="4261903"/>
          </a:xfrm>
        </p:spPr>
      </p:pic>
      <p:sp>
        <p:nvSpPr>
          <p:cNvPr id="4" name="Footer Placeholder 3"/>
          <p:cNvSpPr>
            <a:spLocks noGrp="1"/>
          </p:cNvSpPr>
          <p:nvPr>
            <p:ph type="ftr" sz="quarter" idx="13"/>
            <p:custDataLst>
              <p:tags r:id="rId1"/>
            </p:custDataLst>
          </p:nvPr>
        </p:nvSpPr>
        <p:spPr>
          <a:xfrm>
            <a:off x="0" y="6361483"/>
            <a:ext cx="12192000" cy="201532"/>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364070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US" dirty="0" smtClean="0"/>
              <a:t>What We Do</a:t>
            </a:r>
            <a:endParaRPr lang="en-US" dirty="0"/>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1801" y="1671025"/>
            <a:ext cx="5472000" cy="3600000"/>
          </a:xfrm>
        </p:spPr>
        <p:txBody>
          <a:bodyPr/>
          <a:lstStyle/>
          <a:p>
            <a:pPr marL="0" indent="0" fontAlgn="base">
              <a:buNone/>
            </a:pPr>
            <a:r>
              <a:rPr lang="en-US" b="1" dirty="0" smtClean="0"/>
              <a:t>Increasingly </a:t>
            </a:r>
            <a:r>
              <a:rPr lang="en-US" b="1" dirty="0"/>
              <a:t>Autonomous (IA) and Intelligent Systems</a:t>
            </a:r>
          </a:p>
          <a:p>
            <a:pPr lvl="1" fontAlgn="base"/>
            <a:r>
              <a:rPr lang="en-US" dirty="0"/>
              <a:t>Interactive and multi-modal approaches to human-autonomy interfaces</a:t>
            </a:r>
          </a:p>
          <a:p>
            <a:pPr lvl="1" fontAlgn="base"/>
            <a:r>
              <a:rPr lang="en-US" dirty="0"/>
              <a:t>Cognitive representation of shared information</a:t>
            </a:r>
          </a:p>
          <a:p>
            <a:pPr lvl="1" fontAlgn="base"/>
            <a:r>
              <a:rPr lang="en-US" dirty="0"/>
              <a:t>Content, context and timing of shared information</a:t>
            </a:r>
          </a:p>
          <a:p>
            <a:pPr lvl="1" fontAlgn="base"/>
            <a:r>
              <a:rPr lang="en-US" dirty="0"/>
              <a:t>Communication and collaboration techniques</a:t>
            </a:r>
          </a:p>
          <a:p>
            <a:pPr lvl="1" fontAlgn="base"/>
            <a:r>
              <a:rPr lang="en-US" dirty="0"/>
              <a:t>Assessment and refinement of shared mental models</a:t>
            </a:r>
          </a:p>
          <a:p>
            <a:pPr marL="0" indent="0" fontAlgn="base">
              <a:buNone/>
            </a:pPr>
            <a:r>
              <a:rPr lang="en-US" b="1" dirty="0"/>
              <a:t>Interaction Technology and Design</a:t>
            </a:r>
          </a:p>
          <a:p>
            <a:pPr lvl="1" fontAlgn="base"/>
            <a:r>
              <a:rPr lang="en-US" dirty="0"/>
              <a:t>3D/HD/LCD flat‑panels</a:t>
            </a:r>
          </a:p>
          <a:p>
            <a:pPr lvl="1" fontAlgn="base"/>
            <a:r>
              <a:rPr lang="en-US" dirty="0"/>
              <a:t>Touchscreen interfaces</a:t>
            </a:r>
          </a:p>
          <a:p>
            <a:pPr lvl="1" fontAlgn="base"/>
            <a:r>
              <a:rPr lang="en-US" dirty="0"/>
              <a:t>Virtual/Augmented Reality</a:t>
            </a:r>
          </a:p>
          <a:p>
            <a:pPr lvl="1" fontAlgn="base"/>
            <a:r>
              <a:rPr lang="en-US" dirty="0"/>
              <a:t>Head-Up (HUD), Near-to-Eye (NTE) and helmet‑mounted displays</a:t>
            </a:r>
          </a:p>
          <a:p>
            <a:pPr lvl="1" fontAlgn="base"/>
            <a:r>
              <a:rPr lang="en-US" dirty="0"/>
              <a:t>Mobile and wearable </a:t>
            </a:r>
            <a:r>
              <a:rPr lang="en-US" dirty="0" smtClean="0"/>
              <a:t>technology</a:t>
            </a:r>
            <a:endParaRPr lang="en-US" dirty="0"/>
          </a:p>
        </p:txBody>
      </p:sp>
      <p:sp>
        <p:nvSpPr>
          <p:cNvPr id="15" name="Freeform 5">
            <a:extLst>
              <a:ext uri="{FF2B5EF4-FFF2-40B4-BE49-F238E27FC236}">
                <a16:creationId xmlns:a16="http://schemas.microsoft.com/office/drawing/2014/main" id="{764DA446-807B-4C83-BB5A-59E3FABC93F3}"/>
              </a:ext>
              <a:ext uri="{C183D7F6-B498-43B3-948B-1728B52AA6E4}">
                <adec:decorative xmlns:adec="http://schemas.microsoft.com/office/drawing/2017/decorative" xmlns=""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F28CDBF8-0191-43F9-98FE-B98B08813979}"/>
              </a:ext>
              <a:ext uri="{C183D7F6-B498-43B3-948B-1728B52AA6E4}">
                <adec:decorative xmlns:adec="http://schemas.microsoft.com/office/drawing/2017/decorative" xmlns=""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3</a:t>
            </a:fld>
            <a:endParaRPr lang="en-US" dirty="0"/>
          </a:p>
        </p:txBody>
      </p:sp>
      <p:sp>
        <p:nvSpPr>
          <p:cNvPr id="10" name="Text Placeholder 9"/>
          <p:cNvSpPr>
            <a:spLocks noGrp="1"/>
          </p:cNvSpPr>
          <p:nvPr>
            <p:ph type="body" sz="quarter" idx="32"/>
          </p:nvPr>
        </p:nvSpPr>
        <p:spPr>
          <a:xfrm>
            <a:off x="431801" y="964096"/>
            <a:ext cx="5472000" cy="403904"/>
          </a:xfrm>
        </p:spPr>
        <p:txBody>
          <a:bodyPr/>
          <a:lstStyle/>
          <a:p>
            <a:r>
              <a:rPr lang="en-US" dirty="0" smtClean="0"/>
              <a:t>Specialty Domains</a:t>
            </a:r>
            <a:endParaRPr lang="en-US" dirty="0"/>
          </a:p>
        </p:txBody>
      </p:sp>
      <p:pic>
        <p:nvPicPr>
          <p:cNvPr id="5" name="Picture Placeholder 4"/>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8619" r="18619"/>
          <a:stretch>
            <a:fillRect/>
          </a:stretch>
        </p:blipFill>
        <p:spPr/>
      </p:pic>
      <p:sp>
        <p:nvSpPr>
          <p:cNvPr id="3" name="Footer Placeholder 2"/>
          <p:cNvSpPr>
            <a:spLocks noGrp="1"/>
          </p:cNvSpPr>
          <p:nvPr>
            <p:ph type="ftr" sz="quarter" idx="13"/>
            <p:custDataLst>
              <p:tags r:id="rId1"/>
            </p:custDataLst>
          </p:nvPr>
        </p:nvSpPr>
        <p:spPr>
          <a:xfrm>
            <a:off x="0" y="6361483"/>
            <a:ext cx="12192000" cy="201532"/>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132974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US" dirty="0" smtClean="0"/>
              <a:t>What We Do</a:t>
            </a:r>
            <a:endParaRPr lang="en-US" dirty="0"/>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1801" y="1740605"/>
            <a:ext cx="5472000" cy="3600000"/>
          </a:xfrm>
        </p:spPr>
        <p:txBody>
          <a:bodyPr/>
          <a:lstStyle/>
          <a:p>
            <a:pPr marL="0" indent="0" fontAlgn="base">
              <a:buNone/>
            </a:pPr>
            <a:r>
              <a:rPr lang="en-US" b="1" dirty="0"/>
              <a:t>Auditory information, alarms, signals</a:t>
            </a:r>
          </a:p>
          <a:p>
            <a:pPr lvl="1" fontAlgn="base"/>
            <a:r>
              <a:rPr lang="en-US" dirty="0"/>
              <a:t>Speech-to-text processing and speech recognition</a:t>
            </a:r>
          </a:p>
          <a:p>
            <a:pPr lvl="1" fontAlgn="base"/>
            <a:r>
              <a:rPr lang="en-US" dirty="0"/>
              <a:t>Night‑vision goggles (NVGs)</a:t>
            </a:r>
          </a:p>
          <a:p>
            <a:pPr lvl="1" fontAlgn="base"/>
            <a:r>
              <a:rPr lang="en-US" dirty="0"/>
              <a:t>Displays for the sensory impaired</a:t>
            </a:r>
          </a:p>
          <a:p>
            <a:pPr marL="0" indent="0" fontAlgn="base">
              <a:buNone/>
            </a:pPr>
            <a:r>
              <a:rPr lang="en-US" b="1" dirty="0"/>
              <a:t>Human Performance Metrics</a:t>
            </a:r>
          </a:p>
          <a:p>
            <a:pPr lvl="1" fontAlgn="base"/>
            <a:r>
              <a:rPr lang="en-US" dirty="0"/>
              <a:t>The impact of display/control (type and design) on human-system performance</a:t>
            </a:r>
          </a:p>
          <a:p>
            <a:pPr lvl="1" fontAlgn="base"/>
            <a:r>
              <a:rPr lang="en-US" dirty="0"/>
              <a:t>Human sensory/perceptual abilities and motor skills</a:t>
            </a:r>
          </a:p>
          <a:p>
            <a:pPr lvl="1" fontAlgn="base"/>
            <a:r>
              <a:rPr lang="en-US" dirty="0"/>
              <a:t>Psychophysiological factors (evoked potentials, eye tracking, etc.)</a:t>
            </a:r>
          </a:p>
          <a:p>
            <a:pPr lvl="1" fontAlgn="base"/>
            <a:r>
              <a:rPr lang="en-US" dirty="0"/>
              <a:t>Stress, workload and task management</a:t>
            </a:r>
          </a:p>
          <a:p>
            <a:pPr lvl="1" fontAlgn="base"/>
            <a:r>
              <a:rPr lang="en-US" dirty="0"/>
              <a:t>Motion perception, target detection and monitoring</a:t>
            </a:r>
          </a:p>
          <a:p>
            <a:pPr lvl="1" fontAlgn="base"/>
            <a:r>
              <a:rPr lang="en-US" dirty="0"/>
              <a:t>Interaction and shared awareness among team members (human and technological)</a:t>
            </a:r>
          </a:p>
        </p:txBody>
      </p:sp>
      <p:sp>
        <p:nvSpPr>
          <p:cNvPr id="15" name="Freeform 5">
            <a:extLst>
              <a:ext uri="{FF2B5EF4-FFF2-40B4-BE49-F238E27FC236}">
                <a16:creationId xmlns:a16="http://schemas.microsoft.com/office/drawing/2014/main" id="{764DA446-807B-4C83-BB5A-59E3FABC93F3}"/>
              </a:ext>
              <a:ext uri="{C183D7F6-B498-43B3-948B-1728B52AA6E4}">
                <adec:decorative xmlns:adec="http://schemas.microsoft.com/office/drawing/2017/decorative" xmlns=""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F28CDBF8-0191-43F9-98FE-B98B08813979}"/>
              </a:ext>
              <a:ext uri="{C183D7F6-B498-43B3-948B-1728B52AA6E4}">
                <adec:decorative xmlns:adec="http://schemas.microsoft.com/office/drawing/2017/decorative" xmlns=""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4</a:t>
            </a:fld>
            <a:endParaRPr lang="en-US" dirty="0"/>
          </a:p>
        </p:txBody>
      </p:sp>
      <p:sp>
        <p:nvSpPr>
          <p:cNvPr id="10" name="Text Placeholder 9"/>
          <p:cNvSpPr>
            <a:spLocks noGrp="1"/>
          </p:cNvSpPr>
          <p:nvPr>
            <p:ph type="body" sz="quarter" idx="32"/>
          </p:nvPr>
        </p:nvSpPr>
        <p:spPr/>
        <p:txBody>
          <a:bodyPr/>
          <a:lstStyle/>
          <a:p>
            <a:r>
              <a:rPr lang="en-US" dirty="0"/>
              <a:t>Specialty Domains</a:t>
            </a:r>
          </a:p>
        </p:txBody>
      </p:sp>
      <p:pic>
        <p:nvPicPr>
          <p:cNvPr id="12" name="Picture Placeholder 11"/>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2264" r="12264"/>
          <a:stretch>
            <a:fillRect/>
          </a:stretch>
        </p:blipFill>
        <p:spPr/>
      </p:pic>
      <p:sp>
        <p:nvSpPr>
          <p:cNvPr id="3" name="Footer Placeholder 2"/>
          <p:cNvSpPr>
            <a:spLocks noGrp="1"/>
          </p:cNvSpPr>
          <p:nvPr>
            <p:ph type="ftr" sz="quarter" idx="13"/>
            <p:custDataLst>
              <p:tags r:id="rId1"/>
            </p:custDataLst>
          </p:nvPr>
        </p:nvSpPr>
        <p:spPr>
          <a:xfrm>
            <a:off x="0" y="6361483"/>
            <a:ext cx="12192000" cy="201532"/>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248443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508200" y="1419226"/>
            <a:ext cx="6283126" cy="3276514"/>
          </a:xfrm>
        </p:spPr>
        <p:txBody>
          <a:bodyPr/>
          <a:lstStyle/>
          <a:p>
            <a:r>
              <a:rPr lang="en-US" dirty="0" smtClean="0"/>
              <a:t/>
            </a:r>
            <a:br>
              <a:rPr lang="en-US" dirty="0" smtClean="0"/>
            </a:br>
            <a:r>
              <a:rPr lang="en-US" dirty="0" smtClean="0"/>
              <a:t>This year’s webinar –</a:t>
            </a:r>
            <a:br>
              <a:rPr lang="en-US" dirty="0" smtClean="0"/>
            </a:br>
            <a:r>
              <a:rPr lang="en-US" dirty="0" smtClean="0"/>
              <a:t>Augmented Reality: What it Can and Cannot Do</a:t>
            </a:r>
            <a:br>
              <a:rPr lang="en-US" dirty="0" smtClean="0"/>
            </a:br>
            <a:r>
              <a:rPr lang="en-US" dirty="0" smtClean="0"/>
              <a:t/>
            </a:r>
            <a:br>
              <a:rPr lang="en-US" dirty="0" smtClean="0"/>
            </a:br>
            <a:r>
              <a:rPr lang="en-US" sz="1800" dirty="0" smtClean="0">
                <a:latin typeface="+mn-lt"/>
                <a:ea typeface="+mn-ea"/>
                <a:cs typeface="+mn-cs"/>
              </a:rPr>
              <a:t>Panel discussion </a:t>
            </a:r>
            <a:br>
              <a:rPr lang="en-US" sz="1800" dirty="0" smtClean="0">
                <a:latin typeface="+mn-lt"/>
                <a:ea typeface="+mn-ea"/>
                <a:cs typeface="+mn-cs"/>
              </a:rPr>
            </a:br>
            <a:r>
              <a:rPr lang="en-US" sz="1800" dirty="0" smtClean="0">
                <a:latin typeface="+mn-lt"/>
                <a:ea typeface="+mn-ea"/>
                <a:cs typeface="+mn-cs"/>
              </a:rPr>
              <a:t>- Moderated by Dr. Rebecca Grier, Ford Motor Company</a:t>
            </a:r>
            <a:br>
              <a:rPr lang="en-US" sz="1800" dirty="0" smtClean="0">
                <a:latin typeface="+mn-lt"/>
                <a:ea typeface="+mn-ea"/>
                <a:cs typeface="+mn-cs"/>
              </a:rPr>
            </a:br>
            <a:r>
              <a:rPr lang="en-US" sz="1800" dirty="0" smtClean="0">
                <a:latin typeface="+mn-lt"/>
                <a:ea typeface="+mn-ea"/>
                <a:cs typeface="+mn-cs"/>
              </a:rPr>
              <a:t/>
            </a:r>
            <a:br>
              <a:rPr lang="en-US" sz="1800" dirty="0" smtClean="0">
                <a:latin typeface="+mn-lt"/>
                <a:ea typeface="+mn-ea"/>
                <a:cs typeface="+mn-cs"/>
              </a:rPr>
            </a:br>
            <a:r>
              <a:rPr lang="en-US" sz="1800" dirty="0" smtClean="0">
                <a:latin typeface="+mn-lt"/>
                <a:ea typeface="+mn-ea"/>
                <a:cs typeface="+mn-cs"/>
              </a:rPr>
              <a:t>And featuring:</a:t>
            </a:r>
            <a:br>
              <a:rPr lang="en-US" sz="1800" dirty="0" smtClean="0">
                <a:latin typeface="+mn-lt"/>
                <a:ea typeface="+mn-ea"/>
                <a:cs typeface="+mn-cs"/>
              </a:rPr>
            </a:br>
            <a:r>
              <a:rPr lang="en-US" sz="1800" dirty="0" smtClean="0">
                <a:latin typeface="+mn-lt"/>
                <a:ea typeface="+mn-ea"/>
                <a:cs typeface="+mn-cs"/>
              </a:rPr>
              <a:t>- Dr. Paul </a:t>
            </a:r>
            <a:r>
              <a:rPr lang="en-US" sz="1800" dirty="0" err="1" smtClean="0">
                <a:latin typeface="+mn-lt"/>
                <a:ea typeface="+mn-ea"/>
                <a:cs typeface="+mn-cs"/>
              </a:rPr>
              <a:t>Havig</a:t>
            </a:r>
            <a:r>
              <a:rPr lang="en-US" sz="1800" dirty="0" smtClean="0">
                <a:latin typeface="+mn-lt"/>
                <a:ea typeface="+mn-ea"/>
                <a:cs typeface="+mn-cs"/>
              </a:rPr>
              <a:t>, US Air Force </a:t>
            </a:r>
            <a:br>
              <a:rPr lang="en-US" sz="1800" dirty="0" smtClean="0">
                <a:latin typeface="+mn-lt"/>
                <a:ea typeface="+mn-ea"/>
                <a:cs typeface="+mn-cs"/>
              </a:rPr>
            </a:br>
            <a:r>
              <a:rPr lang="en-US" sz="1800" dirty="0" smtClean="0">
                <a:latin typeface="+mn-lt"/>
                <a:ea typeface="+mn-ea"/>
                <a:cs typeface="+mn-cs"/>
              </a:rPr>
              <a:t>- Dr. Kelly S. Hale, Design Interactive, Inc. </a:t>
            </a:r>
            <a:br>
              <a:rPr lang="en-US" sz="1800" dirty="0" smtClean="0">
                <a:latin typeface="+mn-lt"/>
                <a:ea typeface="+mn-ea"/>
                <a:cs typeface="+mn-cs"/>
              </a:rPr>
            </a:br>
            <a:r>
              <a:rPr lang="en-US" sz="1800" dirty="0" smtClean="0">
                <a:latin typeface="+mn-lt"/>
                <a:ea typeface="+mn-ea"/>
                <a:cs typeface="+mn-cs"/>
              </a:rPr>
              <a:t>- Jeff Cowgill, </a:t>
            </a:r>
            <a:r>
              <a:rPr lang="en-US" sz="1800" dirty="0" err="1" smtClean="0">
                <a:latin typeface="+mn-lt"/>
                <a:ea typeface="+mn-ea"/>
                <a:cs typeface="+mn-cs"/>
              </a:rPr>
              <a:t>Marxent</a:t>
            </a:r>
            <a:r>
              <a:rPr lang="en-US" sz="1800" dirty="0" smtClean="0">
                <a:latin typeface="+mn-lt"/>
                <a:ea typeface="+mn-ea"/>
                <a:cs typeface="+mn-cs"/>
              </a:rPr>
              <a:t> </a:t>
            </a:r>
            <a:br>
              <a:rPr lang="en-US" sz="1800" dirty="0" smtClean="0">
                <a:latin typeface="+mn-lt"/>
                <a:ea typeface="+mn-ea"/>
                <a:cs typeface="+mn-cs"/>
              </a:rPr>
            </a:br>
            <a:r>
              <a:rPr lang="en-US" sz="1800" dirty="0" smtClean="0">
                <a:latin typeface="+mn-lt"/>
                <a:ea typeface="+mn-ea"/>
                <a:cs typeface="+mn-cs"/>
              </a:rPr>
              <a:t>- Dr. So Young Kim, NASA JPL </a:t>
            </a:r>
            <a:br>
              <a:rPr lang="en-US" sz="1800" dirty="0" smtClean="0">
                <a:latin typeface="+mn-lt"/>
                <a:ea typeface="+mn-ea"/>
                <a:cs typeface="+mn-cs"/>
              </a:rPr>
            </a:br>
            <a:r>
              <a:rPr lang="en-US" sz="1800" dirty="0" smtClean="0">
                <a:latin typeface="+mn-lt"/>
                <a:ea typeface="+mn-ea"/>
                <a:cs typeface="+mn-cs"/>
              </a:rPr>
              <a:t>- Ken Mayer, Ford Motor Company</a:t>
            </a:r>
            <a:br>
              <a:rPr lang="en-US" sz="1800" dirty="0" smtClean="0">
                <a:latin typeface="+mn-lt"/>
                <a:ea typeface="+mn-ea"/>
                <a:cs typeface="+mn-cs"/>
              </a:rPr>
            </a:br>
            <a:r>
              <a:rPr lang="en-US" sz="1800" dirty="0" smtClean="0">
                <a:latin typeface="+mn-lt"/>
                <a:ea typeface="+mn-ea"/>
                <a:cs typeface="+mn-cs"/>
              </a:rPr>
              <a:t/>
            </a:r>
            <a:br>
              <a:rPr lang="en-US" sz="1800" dirty="0" smtClean="0">
                <a:latin typeface="+mn-lt"/>
                <a:ea typeface="+mn-ea"/>
                <a:cs typeface="+mn-cs"/>
              </a:rPr>
            </a:br>
            <a:r>
              <a:rPr lang="en-US" sz="1800" dirty="0" smtClean="0">
                <a:latin typeface="+mn-lt"/>
                <a:ea typeface="+mn-ea"/>
                <a:cs typeface="+mn-cs"/>
              </a:rPr>
              <a:t>This well-attended panel discussion provided diverse perspectives on A/R and V/R, including where and how it should be implemented, impact to various industries and where the technology is headed </a:t>
            </a:r>
            <a:br>
              <a:rPr lang="en-US" sz="1800" dirty="0" smtClean="0">
                <a:latin typeface="+mn-lt"/>
                <a:ea typeface="+mn-ea"/>
                <a:cs typeface="+mn-cs"/>
              </a:rPr>
            </a:br>
            <a:r>
              <a:rPr lang="en-US" sz="1800" dirty="0" smtClean="0">
                <a:latin typeface="+mn-lt"/>
                <a:ea typeface="+mn-ea"/>
                <a:cs typeface="+mn-cs"/>
              </a:rPr>
              <a:t/>
            </a:r>
            <a:br>
              <a:rPr lang="en-US" sz="1800" dirty="0" smtClean="0">
                <a:latin typeface="+mn-lt"/>
                <a:ea typeface="+mn-ea"/>
                <a:cs typeface="+mn-cs"/>
              </a:rPr>
            </a:br>
            <a:endParaRPr lang="en-US" sz="1800" dirty="0">
              <a:latin typeface="+mn-lt"/>
              <a:ea typeface="+mn-ea"/>
              <a:cs typeface="+mn-cs"/>
            </a:endParaRP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508200" y="5829637"/>
            <a:ext cx="8709231" cy="647700"/>
          </a:xfrm>
        </p:spPr>
        <p:txBody>
          <a:bodyPr/>
          <a:lstStyle/>
          <a:p>
            <a:pPr marL="0" indent="0">
              <a:buNone/>
            </a:pPr>
            <a:r>
              <a:rPr lang="en-US" sz="2400" dirty="0" smtClean="0"/>
              <a:t>What are some good topics for our next virtual panel or lecture?  </a:t>
            </a: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5</a:t>
            </a:fld>
            <a:endParaRPr lang="en-US" dirty="0"/>
          </a:p>
        </p:txBody>
      </p:sp>
      <p:pic>
        <p:nvPicPr>
          <p:cNvPr id="9" name="Picture Placeholder 8"/>
          <p:cNvPicPr>
            <a:picLocks noGrp="1" noChangeAspect="1"/>
          </p:cNvPicPr>
          <p:nvPr>
            <p:ph type="pic" sz="quarter" idx="34"/>
          </p:nvPr>
        </p:nvPicPr>
        <p:blipFill>
          <a:blip r:embed="rId4">
            <a:extLst>
              <a:ext uri="{28A0092B-C50C-407E-A947-70E740481C1C}">
                <a14:useLocalDpi xmlns:a14="http://schemas.microsoft.com/office/drawing/2010/main" val="0"/>
              </a:ext>
            </a:extLst>
          </a:blip>
          <a:srcRect l="13170" r="13170"/>
          <a:stretch>
            <a:fillRect/>
          </a:stretch>
        </p:blipFill>
        <p:spPr/>
      </p:pic>
      <p:pic>
        <p:nvPicPr>
          <p:cNvPr id="10" name="Picture Placeholder 9"/>
          <p:cNvPicPr>
            <a:picLocks noGrp="1" noChangeAspect="1"/>
          </p:cNvPicPr>
          <p:nvPr>
            <p:ph type="pic" sz="quarter" idx="35"/>
          </p:nvPr>
        </p:nvPicPr>
        <p:blipFill>
          <a:blip r:embed="rId5">
            <a:extLst>
              <a:ext uri="{28A0092B-C50C-407E-A947-70E740481C1C}">
                <a14:useLocalDpi xmlns:a14="http://schemas.microsoft.com/office/drawing/2010/main" val="0"/>
              </a:ext>
            </a:extLst>
          </a:blip>
          <a:srcRect l="18178" r="18178"/>
          <a:stretch>
            <a:fillRect/>
          </a:stretch>
        </p:blipFill>
        <p:spPr/>
      </p:pic>
      <p:pic>
        <p:nvPicPr>
          <p:cNvPr id="12" name="Picture Placeholder 11"/>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l="13924" r="13924"/>
          <a:stretch>
            <a:fillRect/>
          </a:stretch>
        </p:blipFill>
        <p:spPr/>
      </p:pic>
      <p:sp>
        <p:nvSpPr>
          <p:cNvPr id="3" name="Footer Placeholder 2"/>
          <p:cNvSpPr>
            <a:spLocks noGrp="1"/>
          </p:cNvSpPr>
          <p:nvPr>
            <p:ph type="ftr" sz="quarter" idx="13"/>
            <p:custDataLst>
              <p:tags r:id="rId1"/>
            </p:custDataLst>
          </p:nvPr>
        </p:nvSpPr>
        <p:spPr>
          <a:xfrm>
            <a:off x="0" y="6361483"/>
            <a:ext cx="12192000" cy="201532"/>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279916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3924" r="13924"/>
          <a:stretch>
            <a:fillRect/>
          </a:stretch>
        </p:blipFill>
        <p:spPr/>
      </p:pic>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en-US" dirty="0" smtClean="0"/>
              <a:t>Student Awards</a:t>
            </a:r>
            <a:endParaRPr lang="en-US"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p:txBody>
          <a:bodyPr/>
          <a:lstStyle/>
          <a:p>
            <a:r>
              <a:rPr lang="en-US" dirty="0" smtClean="0"/>
              <a:t>This year we held our first student essay contest, awarding a travel grant to attend the HFES Annual Meeting in Seattle, WA.</a:t>
            </a:r>
          </a:p>
          <a:p>
            <a:r>
              <a:rPr lang="en-US" dirty="0" smtClean="0"/>
              <a:t>The winning essay</a:t>
            </a:r>
            <a:r>
              <a:rPr lang="en-US" dirty="0"/>
              <a:t> was </a:t>
            </a:r>
            <a:r>
              <a:rPr lang="en-US" dirty="0" smtClean="0"/>
              <a:t>entitled, “Accessibility </a:t>
            </a:r>
            <a:r>
              <a:rPr lang="en-US" dirty="0"/>
              <a:t>within the future of human-machine </a:t>
            </a:r>
            <a:r>
              <a:rPr lang="en-US" dirty="0" smtClean="0"/>
              <a:t>interaction”, authored by Kamolnat </a:t>
            </a:r>
            <a:r>
              <a:rPr lang="en-US" dirty="0"/>
              <a:t>Tabattanon, University of Michigan </a:t>
            </a:r>
            <a:r>
              <a:rPr lang="en-US" dirty="0">
                <a:hlinkClick r:id="rId5"/>
              </a:rPr>
              <a:t>http://hfes-pptg.org/2019/08/winning-student-essay</a:t>
            </a:r>
            <a:r>
              <a:rPr lang="en-US" dirty="0" smtClean="0">
                <a:hlinkClick r:id="rId5"/>
              </a:rPr>
              <a:t>/</a:t>
            </a:r>
            <a:endParaRPr lang="en-US" dirty="0" smtClean="0"/>
          </a:p>
          <a:p>
            <a:r>
              <a:rPr lang="en-US" dirty="0" smtClean="0"/>
              <a:t>At this year’s Annual Meeting, we will present two awards for best student research:</a:t>
            </a:r>
          </a:p>
          <a:p>
            <a:pPr lvl="1"/>
            <a:r>
              <a:rPr lang="en-US" dirty="0" smtClean="0"/>
              <a:t>Most Innovative</a:t>
            </a:r>
          </a:p>
          <a:p>
            <a:pPr lvl="1"/>
            <a:r>
              <a:rPr lang="en-US" dirty="0" smtClean="0"/>
              <a:t>Most Practical Application</a:t>
            </a:r>
          </a:p>
          <a:p>
            <a:r>
              <a:rPr lang="en-US" dirty="0" smtClean="0"/>
              <a:t>Each student author will be presented with an award certificate and a check for $500</a:t>
            </a:r>
          </a:p>
          <a:p>
            <a:pPr marL="0" indent="0">
              <a:buNone/>
            </a:pPr>
            <a:endParaRPr lang="en-US" dirty="0" smtClean="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6</a:t>
            </a:fld>
            <a:endParaRPr lang="en-US" dirty="0"/>
          </a:p>
        </p:txBody>
      </p:sp>
      <p:pic>
        <p:nvPicPr>
          <p:cNvPr id="9" name="Picture Placeholder 8"/>
          <p:cNvPicPr>
            <a:picLocks noGrp="1" noChangeAspect="1"/>
          </p:cNvPicPr>
          <p:nvPr>
            <p:ph type="pic" sz="quarter" idx="34"/>
          </p:nvPr>
        </p:nvPicPr>
        <p:blipFill>
          <a:blip r:embed="rId6">
            <a:extLst>
              <a:ext uri="{28A0092B-C50C-407E-A947-70E740481C1C}">
                <a14:useLocalDpi xmlns:a14="http://schemas.microsoft.com/office/drawing/2010/main" val="0"/>
              </a:ext>
            </a:extLst>
          </a:blip>
          <a:srcRect l="13170" r="13170"/>
          <a:stretch>
            <a:fillRect/>
          </a:stretch>
        </p:blipFill>
        <p:spPr/>
      </p:pic>
      <p:pic>
        <p:nvPicPr>
          <p:cNvPr id="10" name="Picture Placeholder 9"/>
          <p:cNvPicPr>
            <a:picLocks noGrp="1" noChangeAspect="1"/>
          </p:cNvPicPr>
          <p:nvPr>
            <p:ph type="pic" sz="quarter" idx="35"/>
          </p:nvPr>
        </p:nvPicPr>
        <p:blipFill>
          <a:blip r:embed="rId7">
            <a:extLst>
              <a:ext uri="{28A0092B-C50C-407E-A947-70E740481C1C}">
                <a14:useLocalDpi xmlns:a14="http://schemas.microsoft.com/office/drawing/2010/main" val="0"/>
              </a:ext>
            </a:extLst>
          </a:blip>
          <a:srcRect l="18178" r="18178"/>
          <a:stretch>
            <a:fillRect/>
          </a:stretch>
        </p:blipFill>
        <p:spPr/>
      </p:pic>
      <p:sp>
        <p:nvSpPr>
          <p:cNvPr id="15" name="Content Placeholder 28">
            <a:extLst>
              <a:ext uri="{FF2B5EF4-FFF2-40B4-BE49-F238E27FC236}">
                <a16:creationId xmlns:a16="http://schemas.microsoft.com/office/drawing/2014/main" id="{07FF37F8-D747-444C-8664-2DF836965C77}"/>
              </a:ext>
            </a:extLst>
          </p:cNvPr>
          <p:cNvSpPr txBox="1">
            <a:spLocks/>
          </p:cNvSpPr>
          <p:nvPr/>
        </p:nvSpPr>
        <p:spPr>
          <a:xfrm>
            <a:off x="508200" y="5829637"/>
            <a:ext cx="7997625" cy="6477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What else should we be doing to engage our students?  </a:t>
            </a:r>
          </a:p>
        </p:txBody>
      </p:sp>
      <p:sp>
        <p:nvSpPr>
          <p:cNvPr id="3" name="Footer Placeholder 2"/>
          <p:cNvSpPr>
            <a:spLocks noGrp="1"/>
          </p:cNvSpPr>
          <p:nvPr>
            <p:ph type="ftr" sz="quarter" idx="13"/>
            <p:custDataLst>
              <p:tags r:id="rId1"/>
            </p:custDataLst>
          </p:nvPr>
        </p:nvSpPr>
        <p:spPr>
          <a:xfrm>
            <a:off x="0" y="6361483"/>
            <a:ext cx="12192000" cy="201532"/>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319824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en-US" dirty="0" smtClean="0"/>
              <a:t>Where We Are Going</a:t>
            </a:r>
            <a:endParaRPr lang="en-US"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1511566"/>
            <a:ext cx="5930700" cy="4680434"/>
          </a:xfrm>
        </p:spPr>
        <p:txBody>
          <a:bodyPr/>
          <a:lstStyle/>
          <a:p>
            <a:r>
              <a:rPr lang="en-US" b="1" dirty="0" smtClean="0"/>
              <a:t>Learning Opportunities: </a:t>
            </a:r>
            <a:r>
              <a:rPr lang="en-US" dirty="0" smtClean="0"/>
              <a:t/>
            </a:r>
            <a:br>
              <a:rPr lang="en-US" dirty="0" smtClean="0"/>
            </a:br>
            <a:r>
              <a:rPr lang="en-US" dirty="0" smtClean="0"/>
              <a:t>This year we sponsored another webinar</a:t>
            </a:r>
            <a:r>
              <a:rPr lang="en-US" dirty="0"/>
              <a:t> </a:t>
            </a:r>
            <a:r>
              <a:rPr lang="en-US" dirty="0" smtClean="0"/>
              <a:t>– would like to aim for 2 webinars yearly – one in the spring and another in the fall/winter</a:t>
            </a:r>
            <a:endParaRPr lang="en-US" dirty="0"/>
          </a:p>
          <a:p>
            <a:r>
              <a:rPr lang="en-US" b="1" dirty="0" smtClean="0"/>
              <a:t>Industry News: </a:t>
            </a:r>
            <a:r>
              <a:rPr lang="en-US" dirty="0" smtClean="0"/>
              <a:t/>
            </a:r>
            <a:br>
              <a:rPr lang="en-US" dirty="0" smtClean="0"/>
            </a:br>
            <a:r>
              <a:rPr lang="en-US" dirty="0" smtClean="0"/>
              <a:t>We offer updates, job opportunities, insights and goings on via our social media groups, PPTG website and HF community page</a:t>
            </a:r>
            <a:endParaRPr lang="en-US" dirty="0"/>
          </a:p>
          <a:p>
            <a:r>
              <a:rPr lang="en-US" b="1" dirty="0" smtClean="0"/>
              <a:t>Networking and Mentorships:</a:t>
            </a:r>
            <a:r>
              <a:rPr lang="en-US" dirty="0" smtClean="0"/>
              <a:t/>
            </a:r>
            <a:br>
              <a:rPr lang="en-US" dirty="0" smtClean="0"/>
            </a:br>
            <a:r>
              <a:rPr lang="en-US" dirty="0" smtClean="0"/>
              <a:t>Annual meeting activities help our members network with students and other professionals.  A formal mentoring program should be considered!</a:t>
            </a:r>
            <a:endParaRPr lang="en-US" dirty="0"/>
          </a:p>
          <a:p>
            <a:r>
              <a:rPr lang="en-US" b="1" dirty="0" smtClean="0"/>
              <a:t>Student engagement: </a:t>
            </a:r>
            <a:r>
              <a:rPr lang="en-US" dirty="0" smtClean="0"/>
              <a:t/>
            </a:r>
            <a:br>
              <a:rPr lang="en-US" dirty="0" smtClean="0"/>
            </a:br>
            <a:r>
              <a:rPr lang="en-US" dirty="0" smtClean="0"/>
              <a:t>Student awards (and other contests throughout the year?)</a:t>
            </a:r>
            <a:endParaRPr lang="en-US" b="1" dirty="0"/>
          </a:p>
          <a:p>
            <a:pPr marL="0" indent="0">
              <a:buNone/>
            </a:pPr>
            <a:r>
              <a:rPr lang="en-US" sz="2800" dirty="0" smtClean="0"/>
              <a:t> </a:t>
            </a:r>
            <a:endParaRPr lang="en-US"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7</a:t>
            </a:fld>
            <a:endParaRPr lang="en-US" dirty="0"/>
          </a:p>
        </p:txBody>
      </p:sp>
      <p:pic>
        <p:nvPicPr>
          <p:cNvPr id="24" name="Picture Placeholder 23"/>
          <p:cNvPicPr>
            <a:picLocks noGrp="1" noChangeAspect="1"/>
          </p:cNvPicPr>
          <p:nvPr>
            <p:ph type="pic" sz="quarter" idx="36"/>
          </p:nvPr>
        </p:nvPicPr>
        <p:blipFill>
          <a:blip r:embed="rId4">
            <a:extLst>
              <a:ext uri="{28A0092B-C50C-407E-A947-70E740481C1C}">
                <a14:useLocalDpi xmlns:a14="http://schemas.microsoft.com/office/drawing/2010/main" val="0"/>
              </a:ext>
            </a:extLst>
          </a:blip>
          <a:srcRect l="1984" r="1984"/>
          <a:stretch>
            <a:fillRect/>
          </a:stretch>
        </p:blipFill>
        <p:spPr>
          <a:xfrm>
            <a:off x="6736507" y="1095375"/>
            <a:ext cx="4877009" cy="5096624"/>
          </a:xfrm>
        </p:spPr>
      </p:pic>
      <p:sp>
        <p:nvSpPr>
          <p:cNvPr id="7" name="Content Placeholder 28">
            <a:extLst>
              <a:ext uri="{FF2B5EF4-FFF2-40B4-BE49-F238E27FC236}">
                <a16:creationId xmlns:a16="http://schemas.microsoft.com/office/drawing/2014/main" id="{07FF37F8-D747-444C-8664-2DF836965C77}"/>
              </a:ext>
            </a:extLst>
          </p:cNvPr>
          <p:cNvSpPr txBox="1">
            <a:spLocks/>
          </p:cNvSpPr>
          <p:nvPr/>
        </p:nvSpPr>
        <p:spPr>
          <a:xfrm>
            <a:off x="508200" y="5829637"/>
            <a:ext cx="7997625" cy="6477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Where do we want to go as a TG?  </a:t>
            </a:r>
          </a:p>
        </p:txBody>
      </p:sp>
      <p:sp>
        <p:nvSpPr>
          <p:cNvPr id="3" name="Footer Placeholder 2"/>
          <p:cNvSpPr>
            <a:spLocks noGrp="1"/>
          </p:cNvSpPr>
          <p:nvPr>
            <p:ph type="ftr" sz="quarter" idx="13"/>
            <p:custDataLst>
              <p:tags r:id="rId1"/>
            </p:custDataLst>
          </p:nvPr>
        </p:nvSpPr>
        <p:spPr>
          <a:xfrm>
            <a:off x="0" y="6361483"/>
            <a:ext cx="12192000" cy="201532"/>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289385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7129-D582-495A-8F4B-6B9075899DD6}"/>
              </a:ext>
            </a:extLst>
          </p:cNvPr>
          <p:cNvSpPr>
            <a:spLocks noGrp="1"/>
          </p:cNvSpPr>
          <p:nvPr>
            <p:ph type="title"/>
          </p:nvPr>
        </p:nvSpPr>
        <p:spPr/>
        <p:txBody>
          <a:bodyPr/>
          <a:lstStyle/>
          <a:p>
            <a:r>
              <a:rPr lang="en-US" dirty="0" smtClean="0"/>
              <a:t>Budget &amp; Expenses</a:t>
            </a:r>
            <a:endParaRPr lang="en-US" dirty="0"/>
          </a:p>
        </p:txBody>
      </p:sp>
      <p:sp>
        <p:nvSpPr>
          <p:cNvPr id="6" name="Slide Number Placeholder 5">
            <a:extLst>
              <a:ext uri="{FF2B5EF4-FFF2-40B4-BE49-F238E27FC236}">
                <a16:creationId xmlns:a16="http://schemas.microsoft.com/office/drawing/2014/main" id="{4B379698-AB4C-493D-BF95-F5781FDF2AC5}"/>
              </a:ext>
            </a:extLst>
          </p:cNvPr>
          <p:cNvSpPr>
            <a:spLocks noGrp="1"/>
          </p:cNvSpPr>
          <p:nvPr>
            <p:ph type="sldNum" sz="quarter" idx="33"/>
          </p:nvPr>
        </p:nvSpPr>
        <p:spPr/>
        <p:txBody>
          <a:bodyPr/>
          <a:lstStyle/>
          <a:p>
            <a:fld id="{19B51A1E-902D-48AF-9020-955120F399B6}" type="slidenum">
              <a:rPr lang="en-US" smtClean="0"/>
              <a:pPr/>
              <a:t>8</a:t>
            </a:fld>
            <a:endParaRPr lang="en-US" dirty="0"/>
          </a:p>
        </p:txBody>
      </p:sp>
      <p:sp>
        <p:nvSpPr>
          <p:cNvPr id="9" name="Text Placeholder 8"/>
          <p:cNvSpPr>
            <a:spLocks noGrp="1"/>
          </p:cNvSpPr>
          <p:nvPr>
            <p:ph type="body" sz="quarter" idx="32"/>
          </p:nvPr>
        </p:nvSpPr>
        <p:spPr>
          <a:xfrm>
            <a:off x="432000" y="3522615"/>
            <a:ext cx="11339513" cy="2411727"/>
          </a:xfrm>
        </p:spPr>
        <p:txBody>
          <a:bodyPr/>
          <a:lstStyle/>
          <a:p>
            <a:r>
              <a:rPr lang="en-US" dirty="0" smtClean="0"/>
              <a:t>What can we do to raise income? </a:t>
            </a:r>
          </a:p>
          <a:p>
            <a:r>
              <a:rPr lang="en-US" dirty="0" smtClean="0"/>
              <a:t>Raise dues by $1 (note we cost the highest of the TGs at $7)</a:t>
            </a:r>
          </a:p>
          <a:p>
            <a:r>
              <a:rPr lang="en-US" dirty="0" smtClean="0"/>
              <a:t>Start a fundraising event at the annual meeting</a:t>
            </a:r>
          </a:p>
          <a:p>
            <a:r>
              <a:rPr lang="en-US" dirty="0" smtClean="0"/>
              <a:t>Virtual fundraising</a:t>
            </a:r>
          </a:p>
          <a:p>
            <a:r>
              <a:rPr lang="en-US" dirty="0" smtClean="0"/>
              <a:t>???</a:t>
            </a:r>
            <a:endParaRPr lang="en-US" dirty="0"/>
          </a:p>
        </p:txBody>
      </p:sp>
      <p:sp>
        <p:nvSpPr>
          <p:cNvPr id="3" name="Footer Placeholder 2"/>
          <p:cNvSpPr>
            <a:spLocks noGrp="1"/>
          </p:cNvSpPr>
          <p:nvPr>
            <p:ph type="ftr" sz="quarter" idx="34"/>
            <p:custDataLst>
              <p:tags r:id="rId1"/>
            </p:custDataLst>
          </p:nvPr>
        </p:nvSpPr>
        <p:spPr>
          <a:xfrm>
            <a:off x="0" y="6361483"/>
            <a:ext cx="12192000" cy="201532"/>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dirty="0"/>
          </a:p>
        </p:txBody>
      </p:sp>
      <p:sp>
        <p:nvSpPr>
          <p:cNvPr id="4" name="TextBox 3"/>
          <p:cNvSpPr txBox="1"/>
          <p:nvPr/>
        </p:nvSpPr>
        <p:spPr>
          <a:xfrm>
            <a:off x="742950" y="1781175"/>
            <a:ext cx="7966604" cy="646331"/>
          </a:xfrm>
          <a:prstGeom prst="rect">
            <a:avLst/>
          </a:prstGeom>
          <a:noFill/>
        </p:spPr>
        <p:txBody>
          <a:bodyPr wrap="none" rtlCol="0">
            <a:spAutoFit/>
          </a:bodyPr>
          <a:lstStyle/>
          <a:p>
            <a:r>
              <a:rPr lang="en-US" dirty="0" smtClean="0"/>
              <a:t>Removed for public posting.</a:t>
            </a:r>
          </a:p>
          <a:p>
            <a:r>
              <a:rPr lang="en-US" dirty="0" smtClean="0"/>
              <a:t>Please contact Erin Alves (</a:t>
            </a:r>
            <a:r>
              <a:rPr lang="en-US" dirty="0" smtClean="0">
                <a:hlinkClick r:id="rId4"/>
              </a:rPr>
              <a:t>Erin.E.Alves@Raytheon.com</a:t>
            </a:r>
            <a:r>
              <a:rPr lang="en-US" dirty="0" smtClean="0"/>
              <a:t>) for 2019 budget information</a:t>
            </a:r>
            <a:endParaRPr lang="en-US" dirty="0"/>
          </a:p>
        </p:txBody>
      </p:sp>
      <p:sp>
        <p:nvSpPr>
          <p:cNvPr id="5" name="Rectangle 4"/>
          <p:cNvSpPr/>
          <p:nvPr/>
        </p:nvSpPr>
        <p:spPr>
          <a:xfrm>
            <a:off x="676275" y="1419225"/>
            <a:ext cx="9420225" cy="14859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421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36"/>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16280" r="16280"/>
          <a:stretch>
            <a:fillRect/>
          </a:stretch>
        </p:blipFill>
        <p:spPr>
          <a:xfrm>
            <a:off x="7490255" y="1009649"/>
            <a:ext cx="3923869" cy="5019675"/>
          </a:xfrm>
          <a:prstGeom prst="rect">
            <a:avLst/>
          </a:prstGeom>
          <a:ln w="88900" cap="sq" cmpd="thickThin">
            <a:solidFill>
              <a:srgbClr val="000000"/>
            </a:solidFill>
            <a:prstDash val="solid"/>
            <a:miter lim="800000"/>
          </a:ln>
          <a:effectLst>
            <a:innerShdw blurRad="76200">
              <a:srgbClr val="000000"/>
            </a:innerShdw>
          </a:effectLst>
        </p:spPr>
      </p:pic>
      <p:sp>
        <p:nvSpPr>
          <p:cNvPr id="6" name="Title 5"/>
          <p:cNvSpPr>
            <a:spLocks noGrp="1"/>
          </p:cNvSpPr>
          <p:nvPr>
            <p:ph type="title"/>
          </p:nvPr>
        </p:nvSpPr>
        <p:spPr/>
        <p:txBody>
          <a:bodyPr/>
          <a:lstStyle/>
          <a:p>
            <a:r>
              <a:rPr lang="en-US" dirty="0" smtClean="0"/>
              <a:t>Incoming Officers</a:t>
            </a:r>
            <a:endParaRPr lang="en-US" dirty="0"/>
          </a:p>
        </p:txBody>
      </p:sp>
      <p:sp>
        <p:nvSpPr>
          <p:cNvPr id="8" name="Text Placeholder 7"/>
          <p:cNvSpPr>
            <a:spLocks noGrp="1"/>
          </p:cNvSpPr>
          <p:nvPr>
            <p:ph type="body" sz="quarter" idx="32"/>
          </p:nvPr>
        </p:nvSpPr>
        <p:spPr/>
        <p:txBody>
          <a:bodyPr/>
          <a:lstStyle/>
          <a:p>
            <a:r>
              <a:rPr lang="en-US" dirty="0" smtClean="0"/>
              <a:t>Dr. Keith Jones, PPTG Chair</a:t>
            </a:r>
            <a:endParaRPr lang="en-US" dirty="0"/>
          </a:p>
        </p:txBody>
      </p:sp>
      <p:sp>
        <p:nvSpPr>
          <p:cNvPr id="7" name="Content Placeholder 6"/>
          <p:cNvSpPr>
            <a:spLocks noGrp="1"/>
          </p:cNvSpPr>
          <p:nvPr>
            <p:ph sz="half" idx="1"/>
          </p:nvPr>
        </p:nvSpPr>
        <p:spPr>
          <a:xfrm>
            <a:off x="432000" y="1511566"/>
            <a:ext cx="6410760" cy="4680434"/>
          </a:xfrm>
        </p:spPr>
        <p:txBody>
          <a:bodyPr/>
          <a:lstStyle/>
          <a:p>
            <a:r>
              <a:rPr lang="en-US" dirty="0"/>
              <a:t>Dr. Keith S. Jones earned his Ph.D. in Experimental Psychology from the University of Cincinnati under the supervision of Dr. Joel Warm.  Dr. Jones has previously worked for the U.S. Air Force Research Laboratory (1997-1999) and Kansas State University (1999-2003).  He is currently an Associate Professor at Texas Tech University (2003-present</a:t>
            </a:r>
            <a:r>
              <a:rPr lang="en-US" dirty="0" smtClean="0"/>
              <a:t>).</a:t>
            </a:r>
            <a:endParaRPr lang="en-US" dirty="0"/>
          </a:p>
          <a:p>
            <a:r>
              <a:rPr lang="en-US" dirty="0" smtClean="0"/>
              <a:t>Dr</a:t>
            </a:r>
            <a:r>
              <a:rPr lang="en-US" dirty="0"/>
              <a:t>. Jones’ research primarily concerns the overlap between James Gibson's ecological approach to perception-action and robotics.  Ultimately, he believes that researching that overlap will lead to improvements in robotics and human-robot interaction, as well as a better understanding of human perception-action.  Dr. Jones has received funding from the National Science Foundation, the Air Force Office of Scientific Research, and </a:t>
            </a:r>
            <a:r>
              <a:rPr lang="en-US" dirty="0" smtClean="0"/>
              <a:t>Microsoft.</a:t>
            </a:r>
            <a:endParaRPr lang="en-US" dirty="0"/>
          </a:p>
          <a:p>
            <a:r>
              <a:rPr lang="en-US" dirty="0" smtClean="0"/>
              <a:t>Dr</a:t>
            </a:r>
            <a:r>
              <a:rPr lang="en-US" dirty="0"/>
              <a:t>. Jones has been a PPTG member since 2001.  He is a regular contributor to and reviewer for the PPTG conference program, and served as PPTG Treasurer (2008-2011) and PPTG Program Chair (2009).</a:t>
            </a:r>
          </a:p>
          <a:p>
            <a:pPr marL="0" indent="0">
              <a:buNone/>
            </a:pPr>
            <a:endParaRPr lang="en-US" dirty="0"/>
          </a:p>
        </p:txBody>
      </p:sp>
      <p:sp>
        <p:nvSpPr>
          <p:cNvPr id="3" name="Slide Number Placeholder 2"/>
          <p:cNvSpPr>
            <a:spLocks noGrp="1"/>
          </p:cNvSpPr>
          <p:nvPr>
            <p:ph type="sldNum" sz="quarter" idx="33"/>
          </p:nvPr>
        </p:nvSpPr>
        <p:spPr/>
        <p:txBody>
          <a:bodyPr/>
          <a:lstStyle/>
          <a:p>
            <a:fld id="{19B51A1E-902D-48AF-9020-955120F399B6}" type="slidenum">
              <a:rPr lang="en-US" noProof="0" smtClean="0"/>
              <a:pPr/>
              <a:t>9</a:t>
            </a:fld>
            <a:endParaRPr lang="en-US" noProof="0" dirty="0"/>
          </a:p>
        </p:txBody>
      </p:sp>
      <p:sp>
        <p:nvSpPr>
          <p:cNvPr id="4" name="Footer Placeholder 3"/>
          <p:cNvSpPr>
            <a:spLocks noGrp="1"/>
          </p:cNvSpPr>
          <p:nvPr>
            <p:ph type="ftr" sz="quarter" idx="13"/>
            <p:custDataLst>
              <p:tags r:id="rId1"/>
            </p:custDataLst>
          </p:nvPr>
        </p:nvSpPr>
        <p:spPr>
          <a:xfrm>
            <a:off x="0" y="6361483"/>
            <a:ext cx="12192000" cy="201532"/>
          </a:xfrm>
        </p:spPr>
        <p:txBody>
          <a:bodyPr/>
          <a:lstStyle/>
          <a:p>
            <a:r>
              <a:rPr lang="en-US" smtClean="0"/>
              <a:t>Unrestricted Content</a:t>
            </a:r>
          </a:p>
          <a:p>
            <a:r>
              <a:rPr lang="en-US" smtClean="0"/>
              <a:t>This document does not contain technology or technical data controlled under either the U.S. International Traffic in Arms Regulations or the U.S. Export Administration Regulations.</a:t>
            </a:r>
            <a:endParaRPr lang="en-US"/>
          </a:p>
        </p:txBody>
      </p:sp>
    </p:spTree>
    <p:extLst>
      <p:ext uri="{BB962C8B-B14F-4D97-AF65-F5344CB8AC3E}">
        <p14:creationId xmlns:p14="http://schemas.microsoft.com/office/powerpoint/2010/main" val="3384107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3_Geometric presentation_AAS_v3" id="{5F394A36-244E-477B-9B00-631A6705923C}" vid="{7FC6DB14-D4FF-4031-8ADB-F8536C0C40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4.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VVNcMTA1NzkyOTwvVXNlck5hbWU+PERhdGVUaW1lPjgvMjIvMjAxOSA3OjM1OjU4IFBNPC9EYXRlVGltZT48TGFiZWxTdHJpbmc+T3JpZ2luIEp1cmlzZGljdGlvbjogVVMg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YzIwNmQ1ZmEtYWVlMS00ZjY0LTg5ZDktZjgxZTRkN2IzYWNjIiB2YWx1ZT0iIiB4bWxucz0iaHR0cDovL3d3dy5ib2xkb25qYW1lcy5jb20vMjAwOC8wMS9zaWUvaW50ZXJuYWwvbGFiZWwiIC8+PGVsZW1lbnQgdWlkPSJkZWNlY2JkNi1kYTNiLTQ2ZmUtOGYwMC1mOWQ5ZGVlYTJlZTEiIHZhbHVlPSIiIHhtbG5zPSJodHRwOi8vd3d3LmJvbGRvbmphbWVzLmNvbS8yMDA4LzAxL3NpZS9pbnRlcm5hbC9sYWJlbCIgLz48ZWxlbWVudCB1aWQ9ImFhZmM5YTk1LWVlNWQtNDg3Yy05YzRlLTY3YTUzODBmMjk5MSIgdmFsdWU9IiIgeG1sbnM9Imh0dHA6Ly93d3cuYm9sZG9uamFtZXMuY29tLzIwMDgvMDEvc2llL2ludGVybmFsL2xhYmVsIiAvPjwvc2lzbD48VXNlck5hbWU+VVNcMTA1NzkyOTwvVXNlck5hbWU+PERhdGVUaW1lPjkvMy8yMDE5IDU6MDQ6MjggUE08L0RhdGVUaW1lPjxMYWJlbFN0cmluZz5PcmlnaW4gSnVyaXNkaWN0aW9uOiBVUyAgfCBVbnJlc3RyaWN0ZWQgQ29udGVudCB8IFBlciBDdXJyZW50IFJheXRoZW9uIFBvbGljeSAoUlAtT0dDLTAzNSkgfCBPdGhlciBJbmZvcm1hdGlvbiAoTm90IFJlcXVpcmluZyBhbiBFeHBvcnQgQ29udHJvbCBNYXJraW5nKSB8IFBlciBDdXJyZW50IFJheXRoZW9uIFBvbGljeSAoUEktT0dDLUdUQy01MDA0KTwvTGFiZWxTdHJpbmc+PC9pdGVtPjwvbGFiZWxIaXN0b3J5Pg==</Value>
</WrappedLabelHistory>
</file>

<file path=customXml/item5.xml><?xml version="1.0" encoding="utf-8"?>
<sisl xmlns:xsi="http://www.w3.org/2001/XMLSchema-instance" xmlns:xsd="http://www.w3.org/2001/XMLSchema" xmlns="http://www.boldonjames.com/2008/01/sie/internal/label" sislVersion="0" policy="cde53ac1-bf5f-4aae-9cf1-07509e23a4b0" origin="userSelected">
  <element uid="bba94c65-ac3d-4f34-b2e1-8de11ef6f01c" value=""/>
  <element uid="bc2b7c01-6db1-4e7d-88d1-fc61674f86fd" value=""/>
  <element uid="c206d5fa-aee1-4f64-89d9-f81e4d7b3acc" value=""/>
  <element uid="dececbd6-da3b-46fe-8f00-f9d9deea2ee1" value=""/>
  <element uid="aafc9a95-ee5d-487c-9c4e-67a5380f2991" value=""/>
</sisl>
</file>

<file path=customXml/itemProps1.xml><?xml version="1.0" encoding="utf-8"?>
<ds:datastoreItem xmlns:ds="http://schemas.openxmlformats.org/officeDocument/2006/customXml" ds:itemID="{8A930687-51F2-44C8-9CE6-D1B3D6E17522}">
  <ds:schemaRefs>
    <ds:schemaRef ds:uri="http://schemas.microsoft.com/sharepoint/v3/contenttype/forms"/>
  </ds:schemaRefs>
</ds:datastoreItem>
</file>

<file path=customXml/itemProps2.xml><?xml version="1.0" encoding="utf-8"?>
<ds:datastoreItem xmlns:ds="http://schemas.openxmlformats.org/officeDocument/2006/customXml" ds:itemID="{29AE7CBC-C35C-4FA9-B339-59E31F30C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61FE8A-8F15-409F-AF62-619C69C0D537}">
  <ds:schemaRefs>
    <ds:schemaRef ds:uri="http://purl.org/dc/terms/"/>
    <ds:schemaRef ds:uri="http://schemas.microsoft.com/office/2006/metadata/properties"/>
    <ds:schemaRef ds:uri="http://schemas.microsoft.com/office/2006/documentManagement/types"/>
    <ds:schemaRef ds:uri="http://purl.org/dc/elements/1.1/"/>
    <ds:schemaRef ds:uri="16c05727-aa75-4e4a-9b5f-8a80a1165891"/>
    <ds:schemaRef ds:uri="http://schemas.microsoft.com/office/infopath/2007/PartnerControls"/>
    <ds:schemaRef ds:uri="http://schemas.openxmlformats.org/package/2006/metadata/core-properties"/>
    <ds:schemaRef ds:uri="71af3243-3dd4-4a8d-8c0d-dd76da1f02a5"/>
    <ds:schemaRef ds:uri="http://www.w3.org/XML/1998/namespace"/>
    <ds:schemaRef ds:uri="http://purl.org/dc/dcmitype/"/>
  </ds:schemaRefs>
</ds:datastoreItem>
</file>

<file path=customXml/itemProps4.xml><?xml version="1.0" encoding="utf-8"?>
<ds:datastoreItem xmlns:ds="http://schemas.openxmlformats.org/officeDocument/2006/customXml" ds:itemID="{E087DD37-FB65-4F3E-A8D4-A539892563FE}">
  <ds:schemaRefs>
    <ds:schemaRef ds:uri="http://www.w3.org/2001/XMLSchema"/>
    <ds:schemaRef ds:uri="http://www.boldonjames.com/2016/02/Classifier/internal/wrappedLabelHistory"/>
  </ds:schemaRefs>
</ds:datastoreItem>
</file>

<file path=customXml/itemProps5.xml><?xml version="1.0" encoding="utf-8"?>
<ds:datastoreItem xmlns:ds="http://schemas.openxmlformats.org/officeDocument/2006/customXml" ds:itemID="{04F6CDBF-DB3A-48C0-9F88-E84A85D516B9}">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Geometric presentation</Template>
  <TotalTime>0</TotalTime>
  <Words>1303</Words>
  <Application>Microsoft Office PowerPoint</Application>
  <PresentationFormat>Widescreen</PresentationFormat>
  <Paragraphs>139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Corbel</vt:lpstr>
      <vt:lpstr>Times New Roman</vt:lpstr>
      <vt:lpstr>Office Theme</vt:lpstr>
      <vt:lpstr>Presentation Title</vt:lpstr>
      <vt:lpstr>Who We Are</vt:lpstr>
      <vt:lpstr>What We Do</vt:lpstr>
      <vt:lpstr>What We Do</vt:lpstr>
      <vt:lpstr> This year’s webinar – Augmented Reality: What it Can and Cannot Do  Panel discussion  - Moderated by Dr. Rebecca Grier, Ford Motor Company  And featuring: - Dr. Paul Havig, US Air Force  - Dr. Kelly S. Hale, Design Interactive, Inc.  - Jeff Cowgill, Marxent  - Dr. So Young Kim, NASA JPL  - Ken Mayer, Ford Motor Company  This well-attended panel discussion provided diverse perspectives on A/R and V/R, including where and how it should be implemented, impact to various industries and where the technology is headed   </vt:lpstr>
      <vt:lpstr>Student Awards</vt:lpstr>
      <vt:lpstr>Where We Are Going</vt:lpstr>
      <vt:lpstr>Budget &amp; Expenses</vt:lpstr>
      <vt:lpstr>Incoming Officers</vt:lpstr>
      <vt:lpstr>Incoming Officers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[rtnipcontrolcode:unrestricted|rtnipcontrolcodevm:rpogc035|rtnexportcontrolcountry:usa|rtnexportcontrolcode:otherinfo|rtnexportcontrolcodevm:piogcgtc5004|]</dc:subject>
  <dc:creator/>
  <cp:lastModifiedBy/>
  <cp:revision>1</cp:revision>
  <dcterms:created xsi:type="dcterms:W3CDTF">2019-08-22T19:32:41Z</dcterms:created>
  <dcterms:modified xsi:type="dcterms:W3CDTF">2019-09-03T17:04:39Z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docIndexRef">
    <vt:lpwstr>254efbff-b59b-4f91-a86d-0e928dba7abd</vt:lpwstr>
  </property>
  <property fmtid="{D5CDD505-2E9C-101B-9397-08002B2CF9AE}" pid="4" name="bjSaver">
    <vt:lpwstr>nQ2Wcqt4ie+Fb4+CHcL2c/2Pu16haagt</vt:lpwstr>
  </property>
  <property fmtid="{D5CDD505-2E9C-101B-9397-08002B2CF9AE}" pid="5" name="rtnipcontrolcode">
    <vt:lpwstr>unrestricted</vt:lpwstr>
  </property>
  <property fmtid="{D5CDD505-2E9C-101B-9397-08002B2CF9AE}" pid="6" name="rtnipcontrolcodevm">
    <vt:lpwstr>rpogc035</vt:lpwstr>
  </property>
  <property fmtid="{D5CDD505-2E9C-101B-9397-08002B2CF9AE}" pid="7" name="rtnexportcontrolcountry">
    <vt:lpwstr>usa</vt:lpwstr>
  </property>
  <property fmtid="{D5CDD505-2E9C-101B-9397-08002B2CF9AE}" pid="8" name="rtnexportcontrolcode">
    <vt:lpwstr>otherinfo</vt:lpwstr>
  </property>
  <property fmtid="{D5CDD505-2E9C-101B-9397-08002B2CF9AE}" pid="9" name="rtnexportcontrolcodevm">
    <vt:lpwstr>piogcgtc5004</vt:lpwstr>
  </property>
  <property fmtid="{D5CDD505-2E9C-101B-9397-08002B2CF9AE}" pid="10" name="bjSlideMasterFooterText">
    <vt:lpwstr>Unrestricted Content 
This document does not contain technology or technical data controlled under either the U.S. International Traffic in Arms Regulations or the U.S. Export Administration Regulations.</vt:lpwstr>
  </property>
  <property fmtid="{D5CDD505-2E9C-101B-9397-08002B2CF9AE}" pid="11"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12" name="bjDocumentLabelXML-0">
    <vt:lpwstr>ames.com/2008/01/sie/internal/label"&gt;&lt;element uid="bba94c65-ac3d-4f34-b2e1-8de11ef6f01c" value="" /&gt;&lt;element uid="bc2b7c01-6db1-4e7d-88d1-fc61674f86fd" value="" /&gt;&lt;element uid="c206d5fa-aee1-4f64-89d9-f81e4d7b3acc" value="" /&gt;&lt;element uid="dececbd6-da3b-4</vt:lpwstr>
  </property>
  <property fmtid="{D5CDD505-2E9C-101B-9397-08002B2CF9AE}" pid="13" name="bjDocumentLabelXML-1">
    <vt:lpwstr>6fe-8f00-f9d9deea2ee1" value="" /&gt;&lt;element uid="aafc9a95-ee5d-487c-9c4e-67a5380f2991" value="" /&gt;&lt;/sisl&gt;</vt:lpwstr>
  </property>
  <property fmtid="{D5CDD505-2E9C-101B-9397-08002B2CF9AE}" pid="14" name="bjDocumentSecurityLabel">
    <vt:lpwstr>Origin Jurisdiction: US  | Unrestricted Content | Per Current Raytheon Policy (RP-OGC-035) | Other Information (Not Requiring an Export Control Marking) | Per Current Raytheon Policy (PI-OGC-GTC-5004)</vt:lpwstr>
  </property>
  <property fmtid="{D5CDD505-2E9C-101B-9397-08002B2CF9AE}" pid="15" name="bjLabelHistoryID">
    <vt:lpwstr>{E087DD37-FB65-4F3E-A8D4-A539892563FE}</vt:lpwstr>
  </property>
</Properties>
</file>